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notesSlides/notesSlide14.xml" ContentType="application/vnd.openxmlformats-officedocument.presentationml.notesSlide+xml"/>
  <Override PartName="/ppt/charts/chart4.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59" r:id="rId2"/>
    <p:sldMasterId id="2147483683" r:id="rId3"/>
    <p:sldMasterId id="2147483688" r:id="rId4"/>
  </p:sldMasterIdLst>
  <p:notesMasterIdLst>
    <p:notesMasterId r:id="rId26"/>
  </p:notesMasterIdLst>
  <p:handoutMasterIdLst>
    <p:handoutMasterId r:id="rId27"/>
  </p:handoutMasterIdLst>
  <p:sldIdLst>
    <p:sldId id="262" r:id="rId5"/>
    <p:sldId id="263" r:id="rId6"/>
    <p:sldId id="266" r:id="rId7"/>
    <p:sldId id="271" r:id="rId8"/>
    <p:sldId id="273" r:id="rId9"/>
    <p:sldId id="288" r:id="rId10"/>
    <p:sldId id="291" r:id="rId11"/>
    <p:sldId id="289" r:id="rId12"/>
    <p:sldId id="276" r:id="rId13"/>
    <p:sldId id="277" r:id="rId14"/>
    <p:sldId id="285" r:id="rId15"/>
    <p:sldId id="286" r:id="rId16"/>
    <p:sldId id="294" r:id="rId17"/>
    <p:sldId id="295" r:id="rId18"/>
    <p:sldId id="297" r:id="rId19"/>
    <p:sldId id="298" r:id="rId20"/>
    <p:sldId id="299" r:id="rId21"/>
    <p:sldId id="300" r:id="rId22"/>
    <p:sldId id="301" r:id="rId23"/>
    <p:sldId id="302" r:id="rId24"/>
    <p:sldId id="303" r:id="rId25"/>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26" autoAdjust="0"/>
    <p:restoredTop sz="72457" autoAdjust="0"/>
  </p:normalViewPr>
  <p:slideViewPr>
    <p:cSldViewPr showGuides="1">
      <p:cViewPr varScale="1">
        <p:scale>
          <a:sx n="66" d="100"/>
          <a:sy n="66" d="100"/>
        </p:scale>
        <p:origin x="-2358" y="-96"/>
      </p:cViewPr>
      <p:guideLst>
        <p:guide orient="horz" pos="3884"/>
        <p:guide orient="horz" pos="142"/>
        <p:guide orient="horz" pos="504"/>
        <p:guide pos="5603"/>
        <p:guide pos="159"/>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67" d="100"/>
          <a:sy n="67" d="100"/>
        </p:scale>
        <p:origin x="-3264" y="-96"/>
      </p:cViewPr>
      <p:guideLst>
        <p:guide orient="horz" pos="3131"/>
        <p:guide pos="2145"/>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9"/>
    </mc:Choice>
    <mc:Fallback>
      <c:style val="19"/>
    </mc:Fallback>
  </mc:AlternateContent>
  <c:chart>
    <c:autoTitleDeleted val="1"/>
    <c:plotArea>
      <c:layout/>
      <c:pieChart>
        <c:varyColors val="1"/>
        <c:ser>
          <c:idx val="0"/>
          <c:order val="0"/>
          <c:tx>
            <c:strRef>
              <c:f>Sheet1!$B$1</c:f>
              <c:strCache>
                <c:ptCount val="1"/>
                <c:pt idx="0">
                  <c:v>Sales</c:v>
                </c:pt>
              </c:strCache>
            </c:strRef>
          </c:tx>
          <c:spPr>
            <a:ln w="38100" cap="flat" cmpd="sng" algn="ctr">
              <a:solidFill>
                <a:prstClr val="white"/>
              </a:solidFill>
              <a:prstDash val="solid"/>
              <a:round/>
              <a:headEnd type="none" w="med" len="med"/>
              <a:tailEnd type="none" w="med" len="med"/>
            </a:ln>
            <a:effectLst/>
          </c:spPr>
          <c:explosion val="25"/>
          <c:dPt>
            <c:idx val="0"/>
            <c:bubble3D val="0"/>
            <c:explosion val="3"/>
            <c:spPr>
              <a:solidFill>
                <a:srgbClr val="9FC204"/>
              </a:solidFill>
              <a:ln w="38100" cap="flat" cmpd="sng" algn="ctr">
                <a:solidFill>
                  <a:prstClr val="white"/>
                </a:solidFill>
                <a:prstDash val="solid"/>
                <a:round/>
                <a:headEnd type="none" w="med" len="med"/>
                <a:tailEnd type="none" w="med" len="med"/>
              </a:ln>
              <a:effectLst/>
            </c:spPr>
            <c:extLst xmlns:c16r2="http://schemas.microsoft.com/office/drawing/2015/06/chart">
              <c:ext xmlns:c16="http://schemas.microsoft.com/office/drawing/2014/chart" uri="{C3380CC4-5D6E-409C-BE32-E72D297353CC}">
                <c16:uniqueId val="{00000001-0FDB-44B6-9595-65C73C45E4D3}"/>
              </c:ext>
            </c:extLst>
          </c:dPt>
          <c:dPt>
            <c:idx val="1"/>
            <c:bubble3D val="0"/>
            <c:explosion val="0"/>
            <c:spPr>
              <a:solidFill>
                <a:schemeClr val="bg1">
                  <a:lumMod val="50000"/>
                  <a:alpha val="37000"/>
                </a:schemeClr>
              </a:solidFill>
              <a:ln w="38100" cap="flat" cmpd="sng" algn="ctr">
                <a:solidFill>
                  <a:prstClr val="white"/>
                </a:solidFill>
                <a:prstDash val="solid"/>
                <a:round/>
                <a:headEnd type="none" w="med" len="med"/>
                <a:tailEnd type="none" w="med" len="med"/>
              </a:ln>
              <a:effectLst/>
            </c:spPr>
            <c:extLst xmlns:c16r2="http://schemas.microsoft.com/office/drawing/2015/06/chart">
              <c:ext xmlns:c16="http://schemas.microsoft.com/office/drawing/2014/chart" uri="{C3380CC4-5D6E-409C-BE32-E72D297353CC}">
                <c16:uniqueId val="{00000003-0FDB-44B6-9595-65C73C45E4D3}"/>
              </c:ext>
            </c:extLst>
          </c:dPt>
          <c:cat>
            <c:strRef>
              <c:f>Sheet1!$A$2:$A$5</c:f>
              <c:strCache>
                <c:ptCount val="2"/>
                <c:pt idx="0">
                  <c:v>1st Qtr</c:v>
                </c:pt>
                <c:pt idx="1">
                  <c:v>2nd Qtr</c:v>
                </c:pt>
              </c:strCache>
            </c:strRef>
          </c:cat>
          <c:val>
            <c:numRef>
              <c:f>Sheet1!$B$2:$B$5</c:f>
              <c:numCache>
                <c:formatCode>General</c:formatCode>
                <c:ptCount val="4"/>
                <c:pt idx="0">
                  <c:v>25</c:v>
                </c:pt>
                <c:pt idx="1">
                  <c:v>75</c:v>
                </c:pt>
              </c:numCache>
            </c:numRef>
          </c:val>
          <c:extLst xmlns:c16r2="http://schemas.microsoft.com/office/drawing/2015/06/chart">
            <c:ext xmlns:c16="http://schemas.microsoft.com/office/drawing/2014/chart" uri="{C3380CC4-5D6E-409C-BE32-E72D297353CC}">
              <c16:uniqueId val="{00000004-0FDB-44B6-9595-65C73C45E4D3}"/>
            </c:ext>
          </c:extLst>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9"/>
    </mc:Choice>
    <mc:Fallback>
      <c:style val="19"/>
    </mc:Fallback>
  </mc:AlternateContent>
  <c:chart>
    <c:autoTitleDeleted val="1"/>
    <c:plotArea>
      <c:layout/>
      <c:pieChart>
        <c:varyColors val="1"/>
        <c:ser>
          <c:idx val="0"/>
          <c:order val="0"/>
          <c:tx>
            <c:strRef>
              <c:f>Sheet1!$B$1</c:f>
              <c:strCache>
                <c:ptCount val="1"/>
                <c:pt idx="0">
                  <c:v>Sales</c:v>
                </c:pt>
              </c:strCache>
            </c:strRef>
          </c:tx>
          <c:spPr>
            <a:ln w="38100" cap="flat" cmpd="sng" algn="ctr">
              <a:solidFill>
                <a:prstClr val="white"/>
              </a:solidFill>
              <a:prstDash val="solid"/>
              <a:round/>
              <a:headEnd type="none" w="med" len="med"/>
              <a:tailEnd type="none" w="med" len="med"/>
            </a:ln>
            <a:effectLst/>
          </c:spPr>
          <c:explosion val="25"/>
          <c:dPt>
            <c:idx val="0"/>
            <c:bubble3D val="0"/>
            <c:explosion val="2"/>
            <c:spPr>
              <a:solidFill>
                <a:srgbClr val="9FC204"/>
              </a:solidFill>
              <a:ln w="38100" cap="flat" cmpd="sng" algn="ctr">
                <a:solidFill>
                  <a:prstClr val="white"/>
                </a:solidFill>
                <a:prstDash val="solid"/>
                <a:round/>
                <a:headEnd type="none" w="med" len="med"/>
                <a:tailEnd type="none" w="med" len="med"/>
              </a:ln>
              <a:effectLst/>
            </c:spPr>
            <c:extLst xmlns:c16r2="http://schemas.microsoft.com/office/drawing/2015/06/chart">
              <c:ext xmlns:c16="http://schemas.microsoft.com/office/drawing/2014/chart" uri="{C3380CC4-5D6E-409C-BE32-E72D297353CC}">
                <c16:uniqueId val="{00000001-0FDB-44B6-9595-65C73C45E4D3}"/>
              </c:ext>
            </c:extLst>
          </c:dPt>
          <c:dPt>
            <c:idx val="1"/>
            <c:bubble3D val="0"/>
            <c:explosion val="0"/>
            <c:spPr>
              <a:solidFill>
                <a:schemeClr val="bg1">
                  <a:lumMod val="50000"/>
                  <a:alpha val="37000"/>
                </a:schemeClr>
              </a:solidFill>
              <a:ln w="38100" cap="flat" cmpd="sng" algn="ctr">
                <a:solidFill>
                  <a:prstClr val="white"/>
                </a:solidFill>
                <a:prstDash val="solid"/>
                <a:round/>
                <a:headEnd type="none" w="med" len="med"/>
                <a:tailEnd type="none" w="med" len="med"/>
              </a:ln>
              <a:effectLst/>
            </c:spPr>
            <c:extLst xmlns:c16r2="http://schemas.microsoft.com/office/drawing/2015/06/chart">
              <c:ext xmlns:c16="http://schemas.microsoft.com/office/drawing/2014/chart" uri="{C3380CC4-5D6E-409C-BE32-E72D297353CC}">
                <c16:uniqueId val="{00000003-0FDB-44B6-9595-65C73C45E4D3}"/>
              </c:ext>
            </c:extLst>
          </c:dPt>
          <c:cat>
            <c:strRef>
              <c:f>Sheet1!$A$2:$A$5</c:f>
              <c:strCache>
                <c:ptCount val="2"/>
                <c:pt idx="0">
                  <c:v>1st Qtr</c:v>
                </c:pt>
                <c:pt idx="1">
                  <c:v>2nd Qtr</c:v>
                </c:pt>
              </c:strCache>
            </c:strRef>
          </c:cat>
          <c:val>
            <c:numRef>
              <c:f>Sheet1!$B$2:$B$5</c:f>
              <c:numCache>
                <c:formatCode>General</c:formatCode>
                <c:ptCount val="4"/>
                <c:pt idx="0">
                  <c:v>35</c:v>
                </c:pt>
                <c:pt idx="1">
                  <c:v>75</c:v>
                </c:pt>
              </c:numCache>
            </c:numRef>
          </c:val>
          <c:extLst xmlns:c16r2="http://schemas.microsoft.com/office/drawing/2015/06/chart">
            <c:ext xmlns:c16="http://schemas.microsoft.com/office/drawing/2014/chart" uri="{C3380CC4-5D6E-409C-BE32-E72D297353CC}">
              <c16:uniqueId val="{00000004-0FDB-44B6-9595-65C73C45E4D3}"/>
            </c:ext>
          </c:extLst>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Sales</c:v>
                </c:pt>
              </c:strCache>
            </c:strRef>
          </c:tx>
          <c:spPr>
            <a:solidFill>
              <a:srgbClr val="57B9BF"/>
            </a:solidFill>
            <a:ln w="38100" cap="flat" cmpd="sng" algn="ctr">
              <a:solidFill>
                <a:schemeClr val="bg1"/>
              </a:solidFill>
              <a:prstDash val="solid"/>
              <a:round/>
              <a:headEnd type="none" w="med" len="med"/>
              <a:tailEnd type="none" w="med" len="med"/>
            </a:ln>
            <a:effectLst/>
          </c:spPr>
          <c:dPt>
            <c:idx val="0"/>
            <c:bubble3D val="0"/>
            <c:spPr>
              <a:solidFill>
                <a:srgbClr val="1F528E"/>
              </a:solidFill>
              <a:ln w="38100" cap="flat" cmpd="sng" algn="ctr">
                <a:solidFill>
                  <a:schemeClr val="bg1"/>
                </a:solidFill>
                <a:prstDash val="solid"/>
                <a:round/>
                <a:headEnd type="none" w="med" len="med"/>
                <a:tailEnd type="none" w="med" len="med"/>
              </a:ln>
              <a:effectLst/>
            </c:spPr>
          </c:dPt>
          <c:dPt>
            <c:idx val="1"/>
            <c:bubble3D val="0"/>
            <c:spPr>
              <a:solidFill>
                <a:schemeClr val="accent2"/>
              </a:solidFill>
              <a:ln w="38100" cap="flat" cmpd="sng" algn="ctr">
                <a:solidFill>
                  <a:schemeClr val="bg1"/>
                </a:solidFill>
                <a:prstDash val="solid"/>
                <a:round/>
                <a:headEnd type="none" w="med" len="med"/>
                <a:tailEnd type="none" w="med" len="med"/>
              </a:ln>
              <a:effectLst/>
            </c:spPr>
          </c:dPt>
          <c:dPt>
            <c:idx val="2"/>
            <c:bubble3D val="0"/>
            <c:spPr>
              <a:solidFill>
                <a:schemeClr val="accent4"/>
              </a:solidFill>
              <a:ln w="38100" cap="flat" cmpd="sng" algn="ctr">
                <a:solidFill>
                  <a:schemeClr val="bg1"/>
                </a:solidFill>
                <a:prstDash val="solid"/>
                <a:round/>
                <a:headEnd type="none" w="med" len="med"/>
                <a:tailEnd type="none" w="med" len="med"/>
              </a:ln>
              <a:effectLst/>
            </c:spPr>
          </c:dPt>
          <c:dPt>
            <c:idx val="3"/>
            <c:bubble3D val="0"/>
            <c:spPr>
              <a:solidFill>
                <a:schemeClr val="bg1">
                  <a:lumMod val="65000"/>
                </a:schemeClr>
              </a:solidFill>
              <a:ln w="38100" cap="flat" cmpd="sng" algn="ctr">
                <a:solidFill>
                  <a:schemeClr val="bg1"/>
                </a:solidFill>
                <a:prstDash val="solid"/>
                <a:round/>
                <a:headEnd type="none" w="med" len="med"/>
                <a:tailEnd type="none" w="med" len="med"/>
              </a:ln>
              <a:effectLst/>
            </c:spPr>
          </c:dPt>
          <c:cat>
            <c:strRef>
              <c:f>Sheet1!$A$2:$A$6</c:f>
              <c:strCache>
                <c:ptCount val="4"/>
                <c:pt idx="0">
                  <c:v>Europe</c:v>
                </c:pt>
                <c:pt idx="1">
                  <c:v>Asia</c:v>
                </c:pt>
                <c:pt idx="2">
                  <c:v>Americas</c:v>
                </c:pt>
                <c:pt idx="3">
                  <c:v>Middle East &amp; Africa</c:v>
                </c:pt>
              </c:strCache>
            </c:strRef>
          </c:cat>
          <c:val>
            <c:numRef>
              <c:f>Sheet1!$B$2:$B$6</c:f>
              <c:numCache>
                <c:formatCode>General</c:formatCode>
                <c:ptCount val="5"/>
                <c:pt idx="0">
                  <c:v>63</c:v>
                </c:pt>
                <c:pt idx="1">
                  <c:v>21</c:v>
                </c:pt>
                <c:pt idx="2">
                  <c:v>14</c:v>
                </c:pt>
                <c:pt idx="3">
                  <c:v>2</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4F2BEF-864B-4F6C-BAF3-C7CF9F717C2E}" type="doc">
      <dgm:prSet loTypeId="urn:microsoft.com/office/officeart/2008/layout/RadialCluster" loCatId="relationship" qsTypeId="urn:microsoft.com/office/officeart/2005/8/quickstyle/simple1" qsCatId="simple" csTypeId="urn:microsoft.com/office/officeart/2005/8/colors/accent1_3" csCatId="accent1" phldr="1"/>
      <dgm:spPr/>
      <dgm:t>
        <a:bodyPr/>
        <a:lstStyle/>
        <a:p>
          <a:endParaRPr lang="en-GB"/>
        </a:p>
      </dgm:t>
    </dgm:pt>
    <dgm:pt modelId="{6B4D1B0E-B208-4529-95E1-1E03C1CB9588}">
      <dgm:prSet phldrT="[Text]" custT="1">
        <dgm:style>
          <a:lnRef idx="1">
            <a:schemeClr val="accent4"/>
          </a:lnRef>
          <a:fillRef idx="3">
            <a:schemeClr val="accent4"/>
          </a:fillRef>
          <a:effectRef idx="2">
            <a:schemeClr val="accent4"/>
          </a:effectRef>
          <a:fontRef idx="minor">
            <a:schemeClr val="lt1"/>
          </a:fontRef>
        </dgm:style>
      </dgm:prSet>
      <dgm:spPr/>
      <dgm:t>
        <a:bodyPr/>
        <a:lstStyle/>
        <a:p>
          <a:r>
            <a:rPr lang="en-GB" sz="2000" dirty="0" smtClean="0">
              <a:latin typeface="Calibri" panose="020F0502020204030204" pitchFamily="34" charset="0"/>
            </a:rPr>
            <a:t>General EE </a:t>
          </a:r>
        </a:p>
        <a:p>
          <a:r>
            <a:rPr lang="en-GB" sz="2000" dirty="0" smtClean="0">
              <a:latin typeface="Calibri" panose="020F0502020204030204" pitchFamily="34" charset="0"/>
            </a:rPr>
            <a:t>Eligibility Criteria</a:t>
          </a:r>
          <a:endParaRPr lang="en-GB" sz="2000" dirty="0">
            <a:latin typeface="Calibri" panose="020F0502020204030204" pitchFamily="34" charset="0"/>
          </a:endParaRPr>
        </a:p>
      </dgm:t>
    </dgm:pt>
    <dgm:pt modelId="{600EE0EE-0B08-4C9B-87DC-C2BD00249E85}" type="parTrans" cxnId="{2B2401C6-7F19-4628-8EB8-F2CF20EEAE2B}">
      <dgm:prSet/>
      <dgm:spPr/>
      <dgm:t>
        <a:bodyPr/>
        <a:lstStyle/>
        <a:p>
          <a:endParaRPr lang="en-GB"/>
        </a:p>
      </dgm:t>
    </dgm:pt>
    <dgm:pt modelId="{2F004796-C08C-44ED-8E0F-322F7023B50C}" type="sibTrans" cxnId="{2B2401C6-7F19-4628-8EB8-F2CF20EEAE2B}">
      <dgm:prSet/>
      <dgm:spPr/>
      <dgm:t>
        <a:bodyPr/>
        <a:lstStyle/>
        <a:p>
          <a:endParaRPr lang="en-GB"/>
        </a:p>
      </dgm:t>
    </dgm:pt>
    <dgm:pt modelId="{D687AA1A-BC05-47FD-B0EC-75D43189A73A}">
      <dgm:prSet phldrT="[Text]" custT="1">
        <dgm:style>
          <a:lnRef idx="1">
            <a:schemeClr val="accent4"/>
          </a:lnRef>
          <a:fillRef idx="3">
            <a:schemeClr val="accent4"/>
          </a:fillRef>
          <a:effectRef idx="2">
            <a:schemeClr val="accent4"/>
          </a:effectRef>
          <a:fontRef idx="minor">
            <a:schemeClr val="lt1"/>
          </a:fontRef>
        </dgm:style>
      </dgm:prSet>
      <dgm:spPr/>
      <dgm:t>
        <a:bodyPr/>
        <a:lstStyle/>
        <a:p>
          <a:r>
            <a:rPr lang="en-US" sz="1200" dirty="0" smtClean="0">
              <a:latin typeface="Calibri" panose="020F0502020204030204" pitchFamily="34" charset="0"/>
            </a:rPr>
            <a:t>Eligible energy efficiency projects should be compliant with EIB policy and with similar programs of Member States.</a:t>
          </a:r>
          <a:endParaRPr lang="en-GB" sz="1200" dirty="0">
            <a:latin typeface="Calibri" panose="020F0502020204030204" pitchFamily="34" charset="0"/>
          </a:endParaRPr>
        </a:p>
      </dgm:t>
    </dgm:pt>
    <dgm:pt modelId="{67950B53-72F9-4E98-98C0-578170C2F866}" type="parTrans" cxnId="{92AB2F86-3505-464B-9366-74638D6677FA}">
      <dgm:prSet/>
      <dgm:spPr/>
      <dgm:t>
        <a:bodyPr/>
        <a:lstStyle/>
        <a:p>
          <a:endParaRPr lang="en-GB"/>
        </a:p>
      </dgm:t>
    </dgm:pt>
    <dgm:pt modelId="{7B06BF7B-59E5-4A1E-8B11-0F8BE1DF459F}" type="sibTrans" cxnId="{92AB2F86-3505-464B-9366-74638D6677FA}">
      <dgm:prSet/>
      <dgm:spPr/>
      <dgm:t>
        <a:bodyPr/>
        <a:lstStyle/>
        <a:p>
          <a:endParaRPr lang="en-GB"/>
        </a:p>
      </dgm:t>
    </dgm:pt>
    <dgm:pt modelId="{2686AD00-BF0D-47D7-A15E-897F9E559B3F}">
      <dgm:prSet phldrT="[Text]" custT="1">
        <dgm:style>
          <a:lnRef idx="1">
            <a:schemeClr val="accent4"/>
          </a:lnRef>
          <a:fillRef idx="3">
            <a:schemeClr val="accent4"/>
          </a:fillRef>
          <a:effectRef idx="2">
            <a:schemeClr val="accent4"/>
          </a:effectRef>
          <a:fontRef idx="minor">
            <a:schemeClr val="lt1"/>
          </a:fontRef>
        </dgm:style>
      </dgm:prSet>
      <dgm:spPr/>
      <dgm:t>
        <a:bodyPr/>
        <a:lstStyle/>
        <a:p>
          <a:r>
            <a:rPr lang="en-US" sz="1200" dirty="0" smtClean="0">
              <a:latin typeface="Calibri" panose="020F0502020204030204" pitchFamily="34" charset="0"/>
            </a:rPr>
            <a:t>Additional specific criteria apply for District Heating / District Cooling, Energy Savings / Energy Efficiency in Buildings and High efficiency Co-Generation of Heat and Power</a:t>
          </a:r>
          <a:endParaRPr lang="en-GB" sz="1200" dirty="0">
            <a:latin typeface="Calibri" panose="020F0502020204030204" pitchFamily="34" charset="0"/>
          </a:endParaRPr>
        </a:p>
      </dgm:t>
    </dgm:pt>
    <dgm:pt modelId="{BDA5EBC8-D433-4560-BE3B-3FAF3C6F110F}" type="parTrans" cxnId="{52F65480-27D7-46B6-8469-56DB8AA158DA}">
      <dgm:prSet/>
      <dgm:spPr/>
      <dgm:t>
        <a:bodyPr/>
        <a:lstStyle/>
        <a:p>
          <a:endParaRPr lang="en-GB"/>
        </a:p>
      </dgm:t>
    </dgm:pt>
    <dgm:pt modelId="{059B6E04-7E8D-4BCF-8870-B3F8B49F28C3}" type="sibTrans" cxnId="{52F65480-27D7-46B6-8469-56DB8AA158DA}">
      <dgm:prSet/>
      <dgm:spPr/>
      <dgm:t>
        <a:bodyPr/>
        <a:lstStyle/>
        <a:p>
          <a:endParaRPr lang="en-GB"/>
        </a:p>
      </dgm:t>
    </dgm:pt>
    <dgm:pt modelId="{1E173B43-6226-40A7-80B6-52A139E55B87}">
      <dgm:prSet custT="1">
        <dgm:style>
          <a:lnRef idx="1">
            <a:schemeClr val="accent4"/>
          </a:lnRef>
          <a:fillRef idx="3">
            <a:schemeClr val="accent4"/>
          </a:fillRef>
          <a:effectRef idx="2">
            <a:schemeClr val="accent4"/>
          </a:effectRef>
          <a:fontRef idx="minor">
            <a:schemeClr val="lt1"/>
          </a:fontRef>
        </dgm:style>
      </dgm:prSet>
      <dgm:spPr/>
      <dgm:t>
        <a:bodyPr/>
        <a:lstStyle/>
        <a:p>
          <a:r>
            <a:rPr lang="en-US" sz="1200" dirty="0" smtClean="0">
              <a:latin typeface="Calibri" panose="020F0502020204030204" pitchFamily="34" charset="0"/>
            </a:rPr>
            <a:t>Energy savings, including environmental externalities, should at least cover 50% of the project cost.</a:t>
          </a:r>
          <a:endParaRPr lang="en-GB" sz="1200" dirty="0">
            <a:latin typeface="Calibri" panose="020F0502020204030204" pitchFamily="34" charset="0"/>
          </a:endParaRPr>
        </a:p>
      </dgm:t>
    </dgm:pt>
    <dgm:pt modelId="{E9437E3F-4160-4B11-8985-7E16F2342DB6}" type="parTrans" cxnId="{E838A893-8B3F-4B3C-A69B-AE22F600A77E}">
      <dgm:prSet/>
      <dgm:spPr/>
      <dgm:t>
        <a:bodyPr/>
        <a:lstStyle/>
        <a:p>
          <a:endParaRPr lang="en-GB"/>
        </a:p>
      </dgm:t>
    </dgm:pt>
    <dgm:pt modelId="{286B02E3-1B3A-47F1-8C80-8F218AADA855}" type="sibTrans" cxnId="{E838A893-8B3F-4B3C-A69B-AE22F600A77E}">
      <dgm:prSet/>
      <dgm:spPr/>
      <dgm:t>
        <a:bodyPr/>
        <a:lstStyle/>
        <a:p>
          <a:endParaRPr lang="en-GB"/>
        </a:p>
      </dgm:t>
    </dgm:pt>
    <dgm:pt modelId="{285C3AE3-3B6A-488D-B8AB-4D6FDA9891F8}" type="pres">
      <dgm:prSet presAssocID="{774F2BEF-864B-4F6C-BAF3-C7CF9F717C2E}" presName="Name0" presStyleCnt="0">
        <dgm:presLayoutVars>
          <dgm:chMax val="1"/>
          <dgm:chPref val="1"/>
          <dgm:dir/>
          <dgm:animOne val="branch"/>
          <dgm:animLvl val="lvl"/>
        </dgm:presLayoutVars>
      </dgm:prSet>
      <dgm:spPr/>
      <dgm:t>
        <a:bodyPr/>
        <a:lstStyle/>
        <a:p>
          <a:endParaRPr lang="en-GB"/>
        </a:p>
      </dgm:t>
    </dgm:pt>
    <dgm:pt modelId="{1970C685-7119-4C9F-BF09-37E6CA9F06EB}" type="pres">
      <dgm:prSet presAssocID="{6B4D1B0E-B208-4529-95E1-1E03C1CB9588}" presName="singleCycle" presStyleCnt="0"/>
      <dgm:spPr/>
      <dgm:t>
        <a:bodyPr/>
        <a:lstStyle/>
        <a:p>
          <a:endParaRPr lang="en-GB"/>
        </a:p>
      </dgm:t>
    </dgm:pt>
    <dgm:pt modelId="{843E607D-53A2-4117-8817-122401FD325D}" type="pres">
      <dgm:prSet presAssocID="{6B4D1B0E-B208-4529-95E1-1E03C1CB9588}" presName="singleCenter" presStyleLbl="node1" presStyleIdx="0" presStyleCnt="4" custScaleX="175014" custScaleY="50223" custLinFactNeighborX="6333" custLinFactNeighborY="-29295">
        <dgm:presLayoutVars>
          <dgm:chMax val="7"/>
          <dgm:chPref val="7"/>
        </dgm:presLayoutVars>
      </dgm:prSet>
      <dgm:spPr/>
      <dgm:t>
        <a:bodyPr/>
        <a:lstStyle/>
        <a:p>
          <a:endParaRPr lang="en-GB"/>
        </a:p>
      </dgm:t>
    </dgm:pt>
    <dgm:pt modelId="{3B822E3F-9E0C-4274-B118-576BE4732742}" type="pres">
      <dgm:prSet presAssocID="{67950B53-72F9-4E98-98C0-578170C2F866}" presName="Name56" presStyleLbl="parChTrans1D2" presStyleIdx="0" presStyleCnt="3"/>
      <dgm:spPr/>
      <dgm:t>
        <a:bodyPr/>
        <a:lstStyle/>
        <a:p>
          <a:endParaRPr lang="en-GB"/>
        </a:p>
      </dgm:t>
    </dgm:pt>
    <dgm:pt modelId="{562B5354-3A57-46BE-B581-48CCDC9997B3}" type="pres">
      <dgm:prSet presAssocID="{D687AA1A-BC05-47FD-B0EC-75D43189A73A}" presName="text0" presStyleLbl="node1" presStyleIdx="1" presStyleCnt="4" custScaleX="280010" custScaleY="91374" custRadScaleRad="80907" custRadScaleInc="-149050">
        <dgm:presLayoutVars>
          <dgm:bulletEnabled val="1"/>
        </dgm:presLayoutVars>
      </dgm:prSet>
      <dgm:spPr/>
      <dgm:t>
        <a:bodyPr/>
        <a:lstStyle/>
        <a:p>
          <a:endParaRPr lang="en-GB"/>
        </a:p>
      </dgm:t>
    </dgm:pt>
    <dgm:pt modelId="{1BFF602E-AC16-49D1-AAB8-0318649F4DC7}" type="pres">
      <dgm:prSet presAssocID="{BDA5EBC8-D433-4560-BE3B-3FAF3C6F110F}" presName="Name56" presStyleLbl="parChTrans1D2" presStyleIdx="1" presStyleCnt="3"/>
      <dgm:spPr/>
      <dgm:t>
        <a:bodyPr/>
        <a:lstStyle/>
        <a:p>
          <a:endParaRPr lang="en-GB"/>
        </a:p>
      </dgm:t>
    </dgm:pt>
    <dgm:pt modelId="{5187F6C5-0103-4A1A-8CA2-F8EDFE85BB6A}" type="pres">
      <dgm:prSet presAssocID="{2686AD00-BF0D-47D7-A15E-897F9E559B3F}" presName="text0" presStyleLbl="node1" presStyleIdx="2" presStyleCnt="4" custScaleX="272325" custScaleY="85039" custRadScaleRad="103887" custRadScaleInc="-49728">
        <dgm:presLayoutVars>
          <dgm:bulletEnabled val="1"/>
        </dgm:presLayoutVars>
      </dgm:prSet>
      <dgm:spPr/>
      <dgm:t>
        <a:bodyPr/>
        <a:lstStyle/>
        <a:p>
          <a:endParaRPr lang="en-GB"/>
        </a:p>
      </dgm:t>
    </dgm:pt>
    <dgm:pt modelId="{A0D34725-FE7E-42AD-92CD-C531ECD84DCC}" type="pres">
      <dgm:prSet presAssocID="{E9437E3F-4160-4B11-8985-7E16F2342DB6}" presName="Name56" presStyleLbl="parChTrans1D2" presStyleIdx="2" presStyleCnt="3"/>
      <dgm:spPr/>
      <dgm:t>
        <a:bodyPr/>
        <a:lstStyle/>
        <a:p>
          <a:endParaRPr lang="en-GB"/>
        </a:p>
      </dgm:t>
    </dgm:pt>
    <dgm:pt modelId="{675D9AE8-DFC3-4BAB-9906-56C1943B484C}" type="pres">
      <dgm:prSet presAssocID="{1E173B43-6226-40A7-80B6-52A139E55B87}" presName="text0" presStyleLbl="node1" presStyleIdx="3" presStyleCnt="4" custScaleX="241013" custScaleY="92132" custRadScaleRad="42764" custRadScaleInc="-124773">
        <dgm:presLayoutVars>
          <dgm:bulletEnabled val="1"/>
        </dgm:presLayoutVars>
      </dgm:prSet>
      <dgm:spPr/>
      <dgm:t>
        <a:bodyPr/>
        <a:lstStyle/>
        <a:p>
          <a:endParaRPr lang="en-GB"/>
        </a:p>
      </dgm:t>
    </dgm:pt>
  </dgm:ptLst>
  <dgm:cxnLst>
    <dgm:cxn modelId="{756A5F6A-10CF-42EA-AE19-DDD564CB327C}" type="presOf" srcId="{E9437E3F-4160-4B11-8985-7E16F2342DB6}" destId="{A0D34725-FE7E-42AD-92CD-C531ECD84DCC}" srcOrd="0" destOrd="0" presId="urn:microsoft.com/office/officeart/2008/layout/RadialCluster"/>
    <dgm:cxn modelId="{2988E073-EC65-4A96-A264-74929026FE4E}" type="presOf" srcId="{67950B53-72F9-4E98-98C0-578170C2F866}" destId="{3B822E3F-9E0C-4274-B118-576BE4732742}" srcOrd="0" destOrd="0" presId="urn:microsoft.com/office/officeart/2008/layout/RadialCluster"/>
    <dgm:cxn modelId="{011BB10B-4B3B-49D2-B153-96FAF3C2FC03}" type="presOf" srcId="{1E173B43-6226-40A7-80B6-52A139E55B87}" destId="{675D9AE8-DFC3-4BAB-9906-56C1943B484C}" srcOrd="0" destOrd="0" presId="urn:microsoft.com/office/officeart/2008/layout/RadialCluster"/>
    <dgm:cxn modelId="{BDD42144-58F6-4CE7-BF23-F726E1BB1194}" type="presOf" srcId="{6B4D1B0E-B208-4529-95E1-1E03C1CB9588}" destId="{843E607D-53A2-4117-8817-122401FD325D}" srcOrd="0" destOrd="0" presId="urn:microsoft.com/office/officeart/2008/layout/RadialCluster"/>
    <dgm:cxn modelId="{E838A893-8B3F-4B3C-A69B-AE22F600A77E}" srcId="{6B4D1B0E-B208-4529-95E1-1E03C1CB9588}" destId="{1E173B43-6226-40A7-80B6-52A139E55B87}" srcOrd="2" destOrd="0" parTransId="{E9437E3F-4160-4B11-8985-7E16F2342DB6}" sibTransId="{286B02E3-1B3A-47F1-8C80-8F218AADA855}"/>
    <dgm:cxn modelId="{92AB2F86-3505-464B-9366-74638D6677FA}" srcId="{6B4D1B0E-B208-4529-95E1-1E03C1CB9588}" destId="{D687AA1A-BC05-47FD-B0EC-75D43189A73A}" srcOrd="0" destOrd="0" parTransId="{67950B53-72F9-4E98-98C0-578170C2F866}" sibTransId="{7B06BF7B-59E5-4A1E-8B11-0F8BE1DF459F}"/>
    <dgm:cxn modelId="{52F65480-27D7-46B6-8469-56DB8AA158DA}" srcId="{6B4D1B0E-B208-4529-95E1-1E03C1CB9588}" destId="{2686AD00-BF0D-47D7-A15E-897F9E559B3F}" srcOrd="1" destOrd="0" parTransId="{BDA5EBC8-D433-4560-BE3B-3FAF3C6F110F}" sibTransId="{059B6E04-7E8D-4BCF-8870-B3F8B49F28C3}"/>
    <dgm:cxn modelId="{F231B9FA-4B77-4F78-9939-761D53F89A57}" type="presOf" srcId="{774F2BEF-864B-4F6C-BAF3-C7CF9F717C2E}" destId="{285C3AE3-3B6A-488D-B8AB-4D6FDA9891F8}" srcOrd="0" destOrd="0" presId="urn:microsoft.com/office/officeart/2008/layout/RadialCluster"/>
    <dgm:cxn modelId="{786AA95A-3B41-4B15-B375-9F7DFF7D7565}" type="presOf" srcId="{BDA5EBC8-D433-4560-BE3B-3FAF3C6F110F}" destId="{1BFF602E-AC16-49D1-AAB8-0318649F4DC7}" srcOrd="0" destOrd="0" presId="urn:microsoft.com/office/officeart/2008/layout/RadialCluster"/>
    <dgm:cxn modelId="{95EABA68-3FB8-4AC9-985C-DA4A5AA77967}" type="presOf" srcId="{2686AD00-BF0D-47D7-A15E-897F9E559B3F}" destId="{5187F6C5-0103-4A1A-8CA2-F8EDFE85BB6A}" srcOrd="0" destOrd="0" presId="urn:microsoft.com/office/officeart/2008/layout/RadialCluster"/>
    <dgm:cxn modelId="{C6A43BB6-6C73-4989-B066-AC96DE06BAB3}" type="presOf" srcId="{D687AA1A-BC05-47FD-B0EC-75D43189A73A}" destId="{562B5354-3A57-46BE-B581-48CCDC9997B3}" srcOrd="0" destOrd="0" presId="urn:microsoft.com/office/officeart/2008/layout/RadialCluster"/>
    <dgm:cxn modelId="{2B2401C6-7F19-4628-8EB8-F2CF20EEAE2B}" srcId="{774F2BEF-864B-4F6C-BAF3-C7CF9F717C2E}" destId="{6B4D1B0E-B208-4529-95E1-1E03C1CB9588}" srcOrd="0" destOrd="0" parTransId="{600EE0EE-0B08-4C9B-87DC-C2BD00249E85}" sibTransId="{2F004796-C08C-44ED-8E0F-322F7023B50C}"/>
    <dgm:cxn modelId="{6DB01056-D421-4C8E-A1C9-86A453A4E5C9}" type="presParOf" srcId="{285C3AE3-3B6A-488D-B8AB-4D6FDA9891F8}" destId="{1970C685-7119-4C9F-BF09-37E6CA9F06EB}" srcOrd="0" destOrd="0" presId="urn:microsoft.com/office/officeart/2008/layout/RadialCluster"/>
    <dgm:cxn modelId="{AD5F1BF7-16A1-40AF-9F38-2B0F5D7D6512}" type="presParOf" srcId="{1970C685-7119-4C9F-BF09-37E6CA9F06EB}" destId="{843E607D-53A2-4117-8817-122401FD325D}" srcOrd="0" destOrd="0" presId="urn:microsoft.com/office/officeart/2008/layout/RadialCluster"/>
    <dgm:cxn modelId="{4CAAC5D5-731E-4931-8932-1395BFBED415}" type="presParOf" srcId="{1970C685-7119-4C9F-BF09-37E6CA9F06EB}" destId="{3B822E3F-9E0C-4274-B118-576BE4732742}" srcOrd="1" destOrd="0" presId="urn:microsoft.com/office/officeart/2008/layout/RadialCluster"/>
    <dgm:cxn modelId="{6C820127-7C59-4304-9607-73EF918DC798}" type="presParOf" srcId="{1970C685-7119-4C9F-BF09-37E6CA9F06EB}" destId="{562B5354-3A57-46BE-B581-48CCDC9997B3}" srcOrd="2" destOrd="0" presId="urn:microsoft.com/office/officeart/2008/layout/RadialCluster"/>
    <dgm:cxn modelId="{E1E397C5-DBC5-4D20-AF13-9070BFC179E8}" type="presParOf" srcId="{1970C685-7119-4C9F-BF09-37E6CA9F06EB}" destId="{1BFF602E-AC16-49D1-AAB8-0318649F4DC7}" srcOrd="3" destOrd="0" presId="urn:microsoft.com/office/officeart/2008/layout/RadialCluster"/>
    <dgm:cxn modelId="{E2B24C82-9EBC-4D30-B5E6-20DE956E7998}" type="presParOf" srcId="{1970C685-7119-4C9F-BF09-37E6CA9F06EB}" destId="{5187F6C5-0103-4A1A-8CA2-F8EDFE85BB6A}" srcOrd="4" destOrd="0" presId="urn:microsoft.com/office/officeart/2008/layout/RadialCluster"/>
    <dgm:cxn modelId="{CFDC605A-02E0-44C3-97B1-0823401AB7AC}" type="presParOf" srcId="{1970C685-7119-4C9F-BF09-37E6CA9F06EB}" destId="{A0D34725-FE7E-42AD-92CD-C531ECD84DCC}" srcOrd="5" destOrd="0" presId="urn:microsoft.com/office/officeart/2008/layout/RadialCluster"/>
    <dgm:cxn modelId="{C562988C-9E93-4A5E-8217-03784995B464}" type="presParOf" srcId="{1970C685-7119-4C9F-BF09-37E6CA9F06EB}" destId="{675D9AE8-DFC3-4BAB-9906-56C1943B484C}"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3E607D-53A2-4117-8817-122401FD325D}">
      <dsp:nvSpPr>
        <dsp:cNvPr id="0" name=""/>
        <dsp:cNvSpPr/>
      </dsp:nvSpPr>
      <dsp:spPr>
        <a:xfrm>
          <a:off x="2656596" y="1553744"/>
          <a:ext cx="3027515" cy="868792"/>
        </a:xfrm>
        <a:prstGeom prst="round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GB" sz="2000" kern="1200" dirty="0" smtClean="0">
              <a:latin typeface="Calibri" panose="020F0502020204030204" pitchFamily="34" charset="0"/>
            </a:rPr>
            <a:t>General EE </a:t>
          </a:r>
        </a:p>
        <a:p>
          <a:pPr lvl="0" algn="ctr" defTabSz="889000">
            <a:lnSpc>
              <a:spcPct val="90000"/>
            </a:lnSpc>
            <a:spcBef>
              <a:spcPct val="0"/>
            </a:spcBef>
            <a:spcAft>
              <a:spcPct val="35000"/>
            </a:spcAft>
          </a:pPr>
          <a:r>
            <a:rPr lang="en-GB" sz="2000" kern="1200" dirty="0" smtClean="0">
              <a:latin typeface="Calibri" panose="020F0502020204030204" pitchFamily="34" charset="0"/>
            </a:rPr>
            <a:t>Eligibility Criteria</a:t>
          </a:r>
          <a:endParaRPr lang="en-GB" sz="2000" kern="1200" dirty="0">
            <a:latin typeface="Calibri" panose="020F0502020204030204" pitchFamily="34" charset="0"/>
          </a:endParaRPr>
        </a:p>
      </dsp:txBody>
      <dsp:txXfrm>
        <a:off x="2699007" y="1596155"/>
        <a:ext cx="2942693" cy="783970"/>
      </dsp:txXfrm>
    </dsp:sp>
    <dsp:sp modelId="{3B822E3F-9E0C-4274-B118-576BE4732742}">
      <dsp:nvSpPr>
        <dsp:cNvPr id="0" name=""/>
        <dsp:cNvSpPr/>
      </dsp:nvSpPr>
      <dsp:spPr>
        <a:xfrm rot="8898114">
          <a:off x="2459649" y="2708508"/>
          <a:ext cx="1088491" cy="0"/>
        </a:xfrm>
        <a:custGeom>
          <a:avLst/>
          <a:gdLst/>
          <a:ahLst/>
          <a:cxnLst/>
          <a:rect l="0" t="0" r="0" b="0"/>
          <a:pathLst>
            <a:path>
              <a:moveTo>
                <a:pt x="0" y="0"/>
              </a:moveTo>
              <a:lnTo>
                <a:pt x="1088491" y="0"/>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2B5354-3A57-46BE-B581-48CCDC9997B3}">
      <dsp:nvSpPr>
        <dsp:cNvPr id="0" name=""/>
        <dsp:cNvSpPr/>
      </dsp:nvSpPr>
      <dsp:spPr>
        <a:xfrm>
          <a:off x="60732" y="2994478"/>
          <a:ext cx="3245352" cy="1059036"/>
        </a:xfrm>
        <a:prstGeom prst="round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90000"/>
            </a:lnSpc>
            <a:spcBef>
              <a:spcPct val="0"/>
            </a:spcBef>
            <a:spcAft>
              <a:spcPct val="35000"/>
            </a:spcAft>
          </a:pPr>
          <a:r>
            <a:rPr lang="en-US" sz="1200" kern="1200" dirty="0" smtClean="0">
              <a:latin typeface="Calibri" panose="020F0502020204030204" pitchFamily="34" charset="0"/>
            </a:rPr>
            <a:t>Eligible energy efficiency projects should be compliant with EIB policy and with similar programs of Member States.</a:t>
          </a:r>
          <a:endParaRPr lang="en-GB" sz="1200" kern="1200" dirty="0">
            <a:latin typeface="Calibri" panose="020F0502020204030204" pitchFamily="34" charset="0"/>
          </a:endParaRPr>
        </a:p>
      </dsp:txBody>
      <dsp:txXfrm>
        <a:off x="112430" y="3046176"/>
        <a:ext cx="3141956" cy="955640"/>
      </dsp:txXfrm>
    </dsp:sp>
    <dsp:sp modelId="{1BFF602E-AC16-49D1-AAB8-0318649F4DC7}">
      <dsp:nvSpPr>
        <dsp:cNvPr id="0" name=""/>
        <dsp:cNvSpPr/>
      </dsp:nvSpPr>
      <dsp:spPr>
        <a:xfrm rot="2201517">
          <a:off x="4647544" y="2741492"/>
          <a:ext cx="1067609" cy="0"/>
        </a:xfrm>
        <a:custGeom>
          <a:avLst/>
          <a:gdLst/>
          <a:ahLst/>
          <a:cxnLst/>
          <a:rect l="0" t="0" r="0" b="0"/>
          <a:pathLst>
            <a:path>
              <a:moveTo>
                <a:pt x="0" y="0"/>
              </a:moveTo>
              <a:lnTo>
                <a:pt x="1067609" y="0"/>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87F6C5-0103-4A1A-8CA2-F8EDFE85BB6A}">
      <dsp:nvSpPr>
        <dsp:cNvPr id="0" name=""/>
        <dsp:cNvSpPr/>
      </dsp:nvSpPr>
      <dsp:spPr>
        <a:xfrm>
          <a:off x="4692589" y="3060447"/>
          <a:ext cx="3156282" cy="985613"/>
        </a:xfrm>
        <a:prstGeom prst="round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90000"/>
            </a:lnSpc>
            <a:spcBef>
              <a:spcPct val="0"/>
            </a:spcBef>
            <a:spcAft>
              <a:spcPct val="35000"/>
            </a:spcAft>
          </a:pPr>
          <a:r>
            <a:rPr lang="en-US" sz="1200" kern="1200" dirty="0" smtClean="0">
              <a:latin typeface="Calibri" panose="020F0502020204030204" pitchFamily="34" charset="0"/>
            </a:rPr>
            <a:t>Additional specific criteria apply for District Heating / District Cooling, Energy Savings / Energy Efficiency in Buildings and High efficiency Co-Generation of Heat and Power</a:t>
          </a:r>
          <a:endParaRPr lang="en-GB" sz="1200" kern="1200" dirty="0">
            <a:latin typeface="Calibri" panose="020F0502020204030204" pitchFamily="34" charset="0"/>
          </a:endParaRPr>
        </a:p>
      </dsp:txBody>
      <dsp:txXfrm>
        <a:off x="4740703" y="3108561"/>
        <a:ext cx="3060054" cy="889385"/>
      </dsp:txXfrm>
    </dsp:sp>
    <dsp:sp modelId="{A0D34725-FE7E-42AD-92CD-C531ECD84DCC}">
      <dsp:nvSpPr>
        <dsp:cNvPr id="0" name=""/>
        <dsp:cNvSpPr/>
      </dsp:nvSpPr>
      <dsp:spPr>
        <a:xfrm rot="5458346">
          <a:off x="3304777" y="3266298"/>
          <a:ext cx="1687764" cy="0"/>
        </a:xfrm>
        <a:custGeom>
          <a:avLst/>
          <a:gdLst/>
          <a:ahLst/>
          <a:cxnLst/>
          <a:rect l="0" t="0" r="0" b="0"/>
          <a:pathLst>
            <a:path>
              <a:moveTo>
                <a:pt x="0" y="0"/>
              </a:moveTo>
              <a:lnTo>
                <a:pt x="1687764" y="0"/>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5D9AE8-DFC3-4BAB-9906-56C1943B484C}">
      <dsp:nvSpPr>
        <dsp:cNvPr id="0" name=""/>
        <dsp:cNvSpPr/>
      </dsp:nvSpPr>
      <dsp:spPr>
        <a:xfrm>
          <a:off x="2728588" y="4110058"/>
          <a:ext cx="2793372" cy="1067822"/>
        </a:xfrm>
        <a:prstGeom prst="round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90000"/>
            </a:lnSpc>
            <a:spcBef>
              <a:spcPct val="0"/>
            </a:spcBef>
            <a:spcAft>
              <a:spcPct val="35000"/>
            </a:spcAft>
          </a:pPr>
          <a:r>
            <a:rPr lang="en-US" sz="1200" kern="1200" dirty="0" smtClean="0">
              <a:latin typeface="Calibri" panose="020F0502020204030204" pitchFamily="34" charset="0"/>
            </a:rPr>
            <a:t>Energy savings, including environmental externalities, should at least cover 50% of the project cost.</a:t>
          </a:r>
          <a:endParaRPr lang="en-GB" sz="1200" kern="1200" dirty="0">
            <a:latin typeface="Calibri" panose="020F0502020204030204" pitchFamily="34" charset="0"/>
          </a:endParaRPr>
        </a:p>
      </dsp:txBody>
      <dsp:txXfrm>
        <a:off x="2780715" y="4162185"/>
        <a:ext cx="2689118" cy="963568"/>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50475" cy="497046"/>
          </a:xfrm>
          <a:prstGeom prst="rect">
            <a:avLst/>
          </a:prstGeom>
        </p:spPr>
        <p:txBody>
          <a:bodyPr vert="horz" lIns="91568" tIns="45784" rIns="91568" bIns="45784" rtlCol="0"/>
          <a:lstStyle>
            <a:lvl1pPr algn="l">
              <a:defRPr sz="1200"/>
            </a:lvl1pPr>
          </a:lstStyle>
          <a:p>
            <a:endParaRPr lang="en-GB"/>
          </a:p>
        </p:txBody>
      </p:sp>
      <p:sp>
        <p:nvSpPr>
          <p:cNvPr id="3" name="Date Placeholder 2"/>
          <p:cNvSpPr>
            <a:spLocks noGrp="1"/>
          </p:cNvSpPr>
          <p:nvPr>
            <p:ph type="dt" sz="quarter" idx="1"/>
          </p:nvPr>
        </p:nvSpPr>
        <p:spPr>
          <a:xfrm>
            <a:off x="3856738" y="1"/>
            <a:ext cx="2950475" cy="497046"/>
          </a:xfrm>
          <a:prstGeom prst="rect">
            <a:avLst/>
          </a:prstGeom>
        </p:spPr>
        <p:txBody>
          <a:bodyPr vert="horz" lIns="91568" tIns="45784" rIns="91568" bIns="45784" rtlCol="0"/>
          <a:lstStyle>
            <a:lvl1pPr algn="r">
              <a:defRPr sz="1200"/>
            </a:lvl1pPr>
          </a:lstStyle>
          <a:p>
            <a:fld id="{17522B9B-11C8-425D-96B4-1A16BA854838}" type="datetimeFigureOut">
              <a:rPr lang="en-GB" smtClean="0"/>
              <a:t>01/03/2016</a:t>
            </a:fld>
            <a:endParaRPr lang="en-GB"/>
          </a:p>
        </p:txBody>
      </p:sp>
      <p:sp>
        <p:nvSpPr>
          <p:cNvPr id="4" name="Footer Placeholder 3"/>
          <p:cNvSpPr>
            <a:spLocks noGrp="1"/>
          </p:cNvSpPr>
          <p:nvPr>
            <p:ph type="ftr" sz="quarter" idx="2"/>
          </p:nvPr>
        </p:nvSpPr>
        <p:spPr>
          <a:xfrm>
            <a:off x="0" y="9442154"/>
            <a:ext cx="2950475" cy="497046"/>
          </a:xfrm>
          <a:prstGeom prst="rect">
            <a:avLst/>
          </a:prstGeom>
        </p:spPr>
        <p:txBody>
          <a:bodyPr vert="horz" lIns="91568" tIns="45784" rIns="91568" bIns="45784" rtlCol="0" anchor="b"/>
          <a:lstStyle>
            <a:lvl1pPr algn="l">
              <a:defRPr sz="1200"/>
            </a:lvl1pPr>
          </a:lstStyle>
          <a:p>
            <a:endParaRPr lang="en-GB"/>
          </a:p>
        </p:txBody>
      </p:sp>
      <p:sp>
        <p:nvSpPr>
          <p:cNvPr id="5" name="Slide Number Placeholder 4"/>
          <p:cNvSpPr>
            <a:spLocks noGrp="1"/>
          </p:cNvSpPr>
          <p:nvPr>
            <p:ph type="sldNum" sz="quarter" idx="3"/>
          </p:nvPr>
        </p:nvSpPr>
        <p:spPr>
          <a:xfrm>
            <a:off x="3856738" y="9442154"/>
            <a:ext cx="2950475" cy="497046"/>
          </a:xfrm>
          <a:prstGeom prst="rect">
            <a:avLst/>
          </a:prstGeom>
        </p:spPr>
        <p:txBody>
          <a:bodyPr vert="horz" lIns="91568" tIns="45784" rIns="91568" bIns="45784" rtlCol="0" anchor="b"/>
          <a:lstStyle>
            <a:lvl1pPr algn="r">
              <a:defRPr sz="1200"/>
            </a:lvl1pPr>
          </a:lstStyle>
          <a:p>
            <a:fld id="{682B48E2-365C-4DAC-8219-3DBCE95FEEAA}" type="slidenum">
              <a:rPr lang="en-GB" smtClean="0"/>
              <a:t>‹#›</a:t>
            </a:fld>
            <a:endParaRPr lang="en-GB" dirty="0"/>
          </a:p>
        </p:txBody>
      </p:sp>
    </p:spTree>
    <p:extLst>
      <p:ext uri="{BB962C8B-B14F-4D97-AF65-F5344CB8AC3E}">
        <p14:creationId xmlns:p14="http://schemas.microsoft.com/office/powerpoint/2010/main" val="41511665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50475" cy="497046"/>
          </a:xfrm>
          <a:prstGeom prst="rect">
            <a:avLst/>
          </a:prstGeom>
        </p:spPr>
        <p:txBody>
          <a:bodyPr vert="horz" lIns="91568" tIns="45784" rIns="91568" bIns="45784" rtlCol="0"/>
          <a:lstStyle>
            <a:lvl1pPr algn="l">
              <a:defRPr sz="1200"/>
            </a:lvl1pPr>
          </a:lstStyle>
          <a:p>
            <a:endParaRPr lang="en-GB"/>
          </a:p>
        </p:txBody>
      </p:sp>
      <p:sp>
        <p:nvSpPr>
          <p:cNvPr id="3" name="Date Placeholder 2"/>
          <p:cNvSpPr>
            <a:spLocks noGrp="1"/>
          </p:cNvSpPr>
          <p:nvPr>
            <p:ph type="dt" idx="1"/>
          </p:nvPr>
        </p:nvSpPr>
        <p:spPr>
          <a:xfrm>
            <a:off x="3856738" y="1"/>
            <a:ext cx="2950475" cy="497046"/>
          </a:xfrm>
          <a:prstGeom prst="rect">
            <a:avLst/>
          </a:prstGeom>
        </p:spPr>
        <p:txBody>
          <a:bodyPr vert="horz" lIns="91568" tIns="45784" rIns="91568" bIns="45784" rtlCol="0"/>
          <a:lstStyle>
            <a:lvl1pPr algn="r">
              <a:defRPr sz="1200"/>
            </a:lvl1pPr>
          </a:lstStyle>
          <a:p>
            <a:fld id="{E5238C35-4839-4857-8530-E88AA45116EE}" type="datetimeFigureOut">
              <a:rPr lang="en-GB" smtClean="0"/>
              <a:t>01/03/2016</a:t>
            </a:fld>
            <a:endParaRPr lang="en-GB"/>
          </a:p>
        </p:txBody>
      </p:sp>
      <p:sp>
        <p:nvSpPr>
          <p:cNvPr id="4" name="Slide Image Placeholder 3"/>
          <p:cNvSpPr>
            <a:spLocks noGrp="1" noRot="1" noChangeAspect="1"/>
          </p:cNvSpPr>
          <p:nvPr>
            <p:ph type="sldImg" idx="2"/>
          </p:nvPr>
        </p:nvSpPr>
        <p:spPr>
          <a:xfrm>
            <a:off x="919163" y="746125"/>
            <a:ext cx="4970462" cy="3727450"/>
          </a:xfrm>
          <a:prstGeom prst="rect">
            <a:avLst/>
          </a:prstGeom>
          <a:noFill/>
          <a:ln w="12700">
            <a:solidFill>
              <a:prstClr val="black"/>
            </a:solidFill>
          </a:ln>
        </p:spPr>
        <p:txBody>
          <a:bodyPr vert="horz" lIns="91568" tIns="45784" rIns="91568" bIns="45784" rtlCol="0" anchor="ctr"/>
          <a:lstStyle/>
          <a:p>
            <a:endParaRPr lang="en-GB"/>
          </a:p>
        </p:txBody>
      </p:sp>
      <p:sp>
        <p:nvSpPr>
          <p:cNvPr id="5" name="Notes Placeholder 4"/>
          <p:cNvSpPr>
            <a:spLocks noGrp="1"/>
          </p:cNvSpPr>
          <p:nvPr>
            <p:ph type="body" sz="quarter" idx="3"/>
          </p:nvPr>
        </p:nvSpPr>
        <p:spPr>
          <a:xfrm>
            <a:off x="680880" y="4721940"/>
            <a:ext cx="5447030" cy="4473416"/>
          </a:xfrm>
          <a:prstGeom prst="rect">
            <a:avLst/>
          </a:prstGeom>
        </p:spPr>
        <p:txBody>
          <a:bodyPr vert="horz" lIns="91568" tIns="45784" rIns="91568" bIns="4578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2154"/>
            <a:ext cx="2950475" cy="497046"/>
          </a:xfrm>
          <a:prstGeom prst="rect">
            <a:avLst/>
          </a:prstGeom>
        </p:spPr>
        <p:txBody>
          <a:bodyPr vert="horz" lIns="91568" tIns="45784" rIns="91568" bIns="45784" rtlCol="0" anchor="b"/>
          <a:lstStyle>
            <a:lvl1pPr algn="l">
              <a:defRPr sz="1200"/>
            </a:lvl1pPr>
          </a:lstStyle>
          <a:p>
            <a:endParaRPr lang="en-GB"/>
          </a:p>
        </p:txBody>
      </p:sp>
      <p:sp>
        <p:nvSpPr>
          <p:cNvPr id="7" name="Slide Number Placeholder 6"/>
          <p:cNvSpPr>
            <a:spLocks noGrp="1"/>
          </p:cNvSpPr>
          <p:nvPr>
            <p:ph type="sldNum" sz="quarter" idx="5"/>
          </p:nvPr>
        </p:nvSpPr>
        <p:spPr>
          <a:xfrm>
            <a:off x="3856738" y="9442154"/>
            <a:ext cx="2950475" cy="497046"/>
          </a:xfrm>
          <a:prstGeom prst="rect">
            <a:avLst/>
          </a:prstGeom>
        </p:spPr>
        <p:txBody>
          <a:bodyPr vert="horz" lIns="91568" tIns="45784" rIns="91568" bIns="45784" rtlCol="0" anchor="b"/>
          <a:lstStyle>
            <a:lvl1pPr algn="r">
              <a:defRPr sz="1200"/>
            </a:lvl1pPr>
          </a:lstStyle>
          <a:p>
            <a:fld id="{3E20C71F-D261-44F0-AF44-14D6444BF656}" type="slidenum">
              <a:rPr lang="en-GB" smtClean="0"/>
              <a:t>‹#›</a:t>
            </a:fld>
            <a:endParaRPr lang="en-GB"/>
          </a:p>
        </p:txBody>
      </p:sp>
    </p:spTree>
    <p:extLst>
      <p:ext uri="{BB962C8B-B14F-4D97-AF65-F5344CB8AC3E}">
        <p14:creationId xmlns:p14="http://schemas.microsoft.com/office/powerpoint/2010/main" val="1738557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E20C71F-D261-44F0-AF44-14D6444BF656}" type="slidenum">
              <a:rPr lang="en-GB" smtClean="0"/>
              <a:t>1</a:t>
            </a:fld>
            <a:endParaRPr lang="en-GB"/>
          </a:p>
        </p:txBody>
      </p:sp>
    </p:spTree>
    <p:extLst>
      <p:ext uri="{BB962C8B-B14F-4D97-AF65-F5344CB8AC3E}">
        <p14:creationId xmlns:p14="http://schemas.microsoft.com/office/powerpoint/2010/main" val="1882388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E20C71F-D261-44F0-AF44-14D6444BF656}" type="slidenum">
              <a:rPr lang="en-GB" smtClean="0"/>
              <a:t>10</a:t>
            </a:fld>
            <a:endParaRPr lang="en-GB"/>
          </a:p>
        </p:txBody>
      </p:sp>
    </p:spTree>
    <p:extLst>
      <p:ext uri="{BB962C8B-B14F-4D97-AF65-F5344CB8AC3E}">
        <p14:creationId xmlns:p14="http://schemas.microsoft.com/office/powerpoint/2010/main" val="941738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E20C71F-D261-44F0-AF44-14D6444BF656}" type="slidenum">
              <a:rPr lang="en-GB" smtClean="0"/>
              <a:t>11</a:t>
            </a:fld>
            <a:endParaRPr lang="en-GB"/>
          </a:p>
        </p:txBody>
      </p:sp>
    </p:spTree>
    <p:extLst>
      <p:ext uri="{BB962C8B-B14F-4D97-AF65-F5344CB8AC3E}">
        <p14:creationId xmlns:p14="http://schemas.microsoft.com/office/powerpoint/2010/main" val="3051571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E20C71F-D261-44F0-AF44-14D6444BF656}" type="slidenum">
              <a:rPr lang="en-GB" smtClean="0"/>
              <a:t>12</a:t>
            </a:fld>
            <a:endParaRPr lang="en-GB"/>
          </a:p>
        </p:txBody>
      </p:sp>
    </p:spTree>
    <p:extLst>
      <p:ext uri="{BB962C8B-B14F-4D97-AF65-F5344CB8AC3E}">
        <p14:creationId xmlns:p14="http://schemas.microsoft.com/office/powerpoint/2010/main" val="4285039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E20C71F-D261-44F0-AF44-14D6444BF656}" type="slidenum">
              <a:rPr lang="en-GB" smtClean="0"/>
              <a:t>13</a:t>
            </a:fld>
            <a:endParaRPr lang="en-GB"/>
          </a:p>
        </p:txBody>
      </p:sp>
    </p:spTree>
    <p:extLst>
      <p:ext uri="{BB962C8B-B14F-4D97-AF65-F5344CB8AC3E}">
        <p14:creationId xmlns:p14="http://schemas.microsoft.com/office/powerpoint/2010/main" val="67444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E20C71F-D261-44F0-AF44-14D6444BF656}" type="slidenum">
              <a:rPr lang="en-GB" smtClean="0"/>
              <a:t>14</a:t>
            </a:fld>
            <a:endParaRPr lang="en-GB"/>
          </a:p>
        </p:txBody>
      </p:sp>
    </p:spTree>
    <p:extLst>
      <p:ext uri="{BB962C8B-B14F-4D97-AF65-F5344CB8AC3E}">
        <p14:creationId xmlns:p14="http://schemas.microsoft.com/office/powerpoint/2010/main" val="716333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20C71F-D261-44F0-AF44-14D6444BF656}" type="slidenum">
              <a:rPr lang="en-GB" smtClean="0"/>
              <a:t>15</a:t>
            </a:fld>
            <a:endParaRPr lang="en-GB"/>
          </a:p>
        </p:txBody>
      </p:sp>
    </p:spTree>
    <p:extLst>
      <p:ext uri="{BB962C8B-B14F-4D97-AF65-F5344CB8AC3E}">
        <p14:creationId xmlns:p14="http://schemas.microsoft.com/office/powerpoint/2010/main" val="2740233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E20C71F-D261-44F0-AF44-14D6444BF656}" type="slidenum">
              <a:rPr lang="en-GB" smtClean="0"/>
              <a:t>16</a:t>
            </a:fld>
            <a:endParaRPr lang="en-GB"/>
          </a:p>
        </p:txBody>
      </p:sp>
    </p:spTree>
    <p:extLst>
      <p:ext uri="{BB962C8B-B14F-4D97-AF65-F5344CB8AC3E}">
        <p14:creationId xmlns:p14="http://schemas.microsoft.com/office/powerpoint/2010/main" val="538789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20C71F-D261-44F0-AF44-14D6444BF656}" type="slidenum">
              <a:rPr lang="en-GB" smtClean="0"/>
              <a:t>17</a:t>
            </a:fld>
            <a:endParaRPr lang="en-GB"/>
          </a:p>
        </p:txBody>
      </p:sp>
    </p:spTree>
    <p:extLst>
      <p:ext uri="{BB962C8B-B14F-4D97-AF65-F5344CB8AC3E}">
        <p14:creationId xmlns:p14="http://schemas.microsoft.com/office/powerpoint/2010/main" val="19357572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20C71F-D261-44F0-AF44-14D6444BF656}" type="slidenum">
              <a:rPr lang="en-GB" smtClean="0"/>
              <a:t>18</a:t>
            </a:fld>
            <a:endParaRPr lang="en-GB"/>
          </a:p>
        </p:txBody>
      </p:sp>
    </p:spTree>
    <p:extLst>
      <p:ext uri="{BB962C8B-B14F-4D97-AF65-F5344CB8AC3E}">
        <p14:creationId xmlns:p14="http://schemas.microsoft.com/office/powerpoint/2010/main" val="6243379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20C71F-D261-44F0-AF44-14D6444BF656}" type="slidenum">
              <a:rPr lang="en-GB" smtClean="0"/>
              <a:t>19</a:t>
            </a:fld>
            <a:endParaRPr lang="en-GB"/>
          </a:p>
        </p:txBody>
      </p:sp>
    </p:spTree>
    <p:extLst>
      <p:ext uri="{BB962C8B-B14F-4D97-AF65-F5344CB8AC3E}">
        <p14:creationId xmlns:p14="http://schemas.microsoft.com/office/powerpoint/2010/main" val="605214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E20C71F-D261-44F0-AF44-14D6444BF656}" type="slidenum">
              <a:rPr lang="en-GB" smtClean="0"/>
              <a:t>2</a:t>
            </a:fld>
            <a:endParaRPr lang="en-GB"/>
          </a:p>
        </p:txBody>
      </p:sp>
    </p:spTree>
    <p:extLst>
      <p:ext uri="{BB962C8B-B14F-4D97-AF65-F5344CB8AC3E}">
        <p14:creationId xmlns:p14="http://schemas.microsoft.com/office/powerpoint/2010/main" val="683888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20C71F-D261-44F0-AF44-14D6444BF656}" type="slidenum">
              <a:rPr lang="en-GB" smtClean="0"/>
              <a:t>20</a:t>
            </a:fld>
            <a:endParaRPr lang="en-GB"/>
          </a:p>
        </p:txBody>
      </p:sp>
    </p:spTree>
    <p:extLst>
      <p:ext uri="{BB962C8B-B14F-4D97-AF65-F5344CB8AC3E}">
        <p14:creationId xmlns:p14="http://schemas.microsoft.com/office/powerpoint/2010/main" val="35540523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a:solidFill>
                  <a:schemeClr val="tx1"/>
                </a:solidFill>
                <a:latin typeface="Arial" charset="0"/>
                <a:cs typeface="Times New Roman" pitchFamily="18" charset="0"/>
              </a:defRPr>
            </a:lvl1pPr>
            <a:lvl2pPr marL="743990" indent="-286150">
              <a:defRPr>
                <a:solidFill>
                  <a:schemeClr val="tx1"/>
                </a:solidFill>
                <a:latin typeface="Arial" charset="0"/>
                <a:cs typeface="Times New Roman" pitchFamily="18" charset="0"/>
              </a:defRPr>
            </a:lvl2pPr>
            <a:lvl3pPr marL="1144600" indent="-228920">
              <a:defRPr>
                <a:solidFill>
                  <a:schemeClr val="tx1"/>
                </a:solidFill>
                <a:latin typeface="Arial" charset="0"/>
                <a:cs typeface="Times New Roman" pitchFamily="18" charset="0"/>
              </a:defRPr>
            </a:lvl3pPr>
            <a:lvl4pPr marL="1602440" indent="-228920">
              <a:defRPr>
                <a:solidFill>
                  <a:schemeClr val="tx1"/>
                </a:solidFill>
                <a:latin typeface="Arial" charset="0"/>
                <a:cs typeface="Times New Roman" pitchFamily="18" charset="0"/>
              </a:defRPr>
            </a:lvl4pPr>
            <a:lvl5pPr marL="2060280" indent="-228920">
              <a:defRPr>
                <a:solidFill>
                  <a:schemeClr val="tx1"/>
                </a:solidFill>
                <a:latin typeface="Arial" charset="0"/>
                <a:cs typeface="Times New Roman" pitchFamily="18" charset="0"/>
              </a:defRPr>
            </a:lvl5pPr>
            <a:lvl6pPr marL="2518120" indent="-228920" eaLnBrk="0" fontAlgn="base" hangingPunct="0">
              <a:spcBef>
                <a:spcPct val="0"/>
              </a:spcBef>
              <a:spcAft>
                <a:spcPct val="0"/>
              </a:spcAft>
              <a:defRPr>
                <a:solidFill>
                  <a:schemeClr val="tx1"/>
                </a:solidFill>
                <a:latin typeface="Arial" charset="0"/>
                <a:cs typeface="Times New Roman" pitchFamily="18" charset="0"/>
              </a:defRPr>
            </a:lvl6pPr>
            <a:lvl7pPr marL="2975961" indent="-228920" eaLnBrk="0" fontAlgn="base" hangingPunct="0">
              <a:spcBef>
                <a:spcPct val="0"/>
              </a:spcBef>
              <a:spcAft>
                <a:spcPct val="0"/>
              </a:spcAft>
              <a:defRPr>
                <a:solidFill>
                  <a:schemeClr val="tx1"/>
                </a:solidFill>
                <a:latin typeface="Arial" charset="0"/>
                <a:cs typeface="Times New Roman" pitchFamily="18" charset="0"/>
              </a:defRPr>
            </a:lvl7pPr>
            <a:lvl8pPr marL="3433801" indent="-228920" eaLnBrk="0" fontAlgn="base" hangingPunct="0">
              <a:spcBef>
                <a:spcPct val="0"/>
              </a:spcBef>
              <a:spcAft>
                <a:spcPct val="0"/>
              </a:spcAft>
              <a:defRPr>
                <a:solidFill>
                  <a:schemeClr val="tx1"/>
                </a:solidFill>
                <a:latin typeface="Arial" charset="0"/>
                <a:cs typeface="Times New Roman" pitchFamily="18" charset="0"/>
              </a:defRPr>
            </a:lvl8pPr>
            <a:lvl9pPr marL="3891641" indent="-228920" eaLnBrk="0" fontAlgn="base" hangingPunct="0">
              <a:spcBef>
                <a:spcPct val="0"/>
              </a:spcBef>
              <a:spcAft>
                <a:spcPct val="0"/>
              </a:spcAft>
              <a:defRPr>
                <a:solidFill>
                  <a:schemeClr val="tx1"/>
                </a:solidFill>
                <a:latin typeface="Arial" charset="0"/>
                <a:cs typeface="Times New Roman" pitchFamily="18" charset="0"/>
              </a:defRPr>
            </a:lvl9pPr>
          </a:lstStyle>
          <a:p>
            <a:fld id="{7565A226-B63A-4441-832B-ED59B3176E1E}" type="slidenum">
              <a:rPr lang="en-US" altLang="en-US" smtClean="0"/>
              <a:pPr/>
              <a:t>21</a:t>
            </a:fld>
            <a:endParaRPr lang="en-US" altLang="en-US" smtClean="0"/>
          </a:p>
        </p:txBody>
      </p:sp>
      <p:sp>
        <p:nvSpPr>
          <p:cNvPr id="21507" name="Slide Image Placeholder 1"/>
          <p:cNvSpPr>
            <a:spLocks noGrp="1" noRot="1" noChangeAspect="1" noTextEdit="1"/>
          </p:cNvSpPr>
          <p:nvPr>
            <p:ph type="sldImg"/>
          </p:nvPr>
        </p:nvSpPr>
        <p:spPr>
          <a:ln/>
        </p:spPr>
      </p:sp>
      <p:sp>
        <p:nvSpPr>
          <p:cNvPr id="21508" name="Notes Placeholder 2"/>
          <p:cNvSpPr>
            <a:spLocks noGrp="1"/>
          </p:cNvSpPr>
          <p:nvPr>
            <p:ph type="body" idx="1"/>
          </p:nvPr>
        </p:nvSpPr>
        <p:spPr>
          <a:xfrm>
            <a:off x="680562" y="4722497"/>
            <a:ext cx="5447666" cy="4472939"/>
          </a:xfrm>
          <a:noFill/>
        </p:spPr>
        <p:txBody>
          <a:bodyPr/>
          <a:lstStyle/>
          <a:p>
            <a:pPr eaLnBrk="1" hangingPunct="1"/>
            <a:endParaRPr lang="en-US" altLang="en-US" dirty="0" smtClean="0">
              <a:solidFill>
                <a:srgbClr val="3399FF"/>
              </a:solidFill>
            </a:endParaRPr>
          </a:p>
        </p:txBody>
      </p:sp>
      <p:sp>
        <p:nvSpPr>
          <p:cNvPr id="21509" name="Slide Number Placeholder 3"/>
          <p:cNvSpPr txBox="1">
            <a:spLocks noGrp="1"/>
          </p:cNvSpPr>
          <p:nvPr/>
        </p:nvSpPr>
        <p:spPr bwMode="auto">
          <a:xfrm>
            <a:off x="3857572" y="9441812"/>
            <a:ext cx="2949627" cy="497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68" tIns="45784" rIns="91568" bIns="45784" anchor="b"/>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eaLnBrk="1" hangingPunct="1"/>
            <a:fld id="{4E55A154-3CEA-475B-BDCB-BF5E7C4119A5}" type="slidenum">
              <a:rPr lang="en-GB" altLang="en-US" sz="1200">
                <a:ea typeface="ＭＳ Ｐゴシック" pitchFamily="34" charset="-128"/>
              </a:rPr>
              <a:pPr algn="r" eaLnBrk="1" hangingPunct="1"/>
              <a:t>21</a:t>
            </a:fld>
            <a:endParaRPr lang="en-GB" altLang="en-US" sz="120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E20C71F-D261-44F0-AF44-14D6444BF656}" type="slidenum">
              <a:rPr lang="en-GB" smtClean="0"/>
              <a:t>3</a:t>
            </a:fld>
            <a:endParaRPr lang="en-GB"/>
          </a:p>
        </p:txBody>
      </p:sp>
    </p:spTree>
    <p:extLst>
      <p:ext uri="{BB962C8B-B14F-4D97-AF65-F5344CB8AC3E}">
        <p14:creationId xmlns:p14="http://schemas.microsoft.com/office/powerpoint/2010/main" val="2254365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E20C71F-D261-44F0-AF44-14D6444BF656}" type="slidenum">
              <a:rPr lang="en-GB" smtClean="0"/>
              <a:t>4</a:t>
            </a:fld>
            <a:endParaRPr lang="en-GB"/>
          </a:p>
        </p:txBody>
      </p:sp>
    </p:spTree>
    <p:extLst>
      <p:ext uri="{BB962C8B-B14F-4D97-AF65-F5344CB8AC3E}">
        <p14:creationId xmlns:p14="http://schemas.microsoft.com/office/powerpoint/2010/main" val="316933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E20C71F-D261-44F0-AF44-14D6444BF656}" type="slidenum">
              <a:rPr lang="en-GB" smtClean="0"/>
              <a:t>5</a:t>
            </a:fld>
            <a:endParaRPr lang="en-GB"/>
          </a:p>
        </p:txBody>
      </p:sp>
    </p:spTree>
    <p:extLst>
      <p:ext uri="{BB962C8B-B14F-4D97-AF65-F5344CB8AC3E}">
        <p14:creationId xmlns:p14="http://schemas.microsoft.com/office/powerpoint/2010/main" val="2672122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E20C71F-D261-44F0-AF44-14D6444BF656}" type="slidenum">
              <a:rPr lang="en-GB" smtClean="0"/>
              <a:t>6</a:t>
            </a:fld>
            <a:endParaRPr lang="en-GB"/>
          </a:p>
        </p:txBody>
      </p:sp>
    </p:spTree>
    <p:extLst>
      <p:ext uri="{BB962C8B-B14F-4D97-AF65-F5344CB8AC3E}">
        <p14:creationId xmlns:p14="http://schemas.microsoft.com/office/powerpoint/2010/main" val="2622364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E20C71F-D261-44F0-AF44-14D6444BF656}" type="slidenum">
              <a:rPr lang="en-GB" smtClean="0"/>
              <a:t>7</a:t>
            </a:fld>
            <a:endParaRPr lang="en-GB"/>
          </a:p>
        </p:txBody>
      </p:sp>
    </p:spTree>
    <p:extLst>
      <p:ext uri="{BB962C8B-B14F-4D97-AF65-F5344CB8AC3E}">
        <p14:creationId xmlns:p14="http://schemas.microsoft.com/office/powerpoint/2010/main" val="2130381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E20C71F-D261-44F0-AF44-14D6444BF656}" type="slidenum">
              <a:rPr lang="en-GB" smtClean="0"/>
              <a:t>8</a:t>
            </a:fld>
            <a:endParaRPr lang="en-GB"/>
          </a:p>
        </p:txBody>
      </p:sp>
    </p:spTree>
    <p:extLst>
      <p:ext uri="{BB962C8B-B14F-4D97-AF65-F5344CB8AC3E}">
        <p14:creationId xmlns:p14="http://schemas.microsoft.com/office/powerpoint/2010/main" val="1633708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E20C71F-D261-44F0-AF44-14D6444BF656}" type="slidenum">
              <a:rPr lang="en-GB" smtClean="0"/>
              <a:t>9</a:t>
            </a:fld>
            <a:endParaRPr lang="en-GB"/>
          </a:p>
        </p:txBody>
      </p:sp>
    </p:spTree>
    <p:extLst>
      <p:ext uri="{BB962C8B-B14F-4D97-AF65-F5344CB8AC3E}">
        <p14:creationId xmlns:p14="http://schemas.microsoft.com/office/powerpoint/2010/main" val="26104652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r>
              <a:rPr lang="en-GB" smtClean="0"/>
              <a:t>02/03/2016</a:t>
            </a:r>
            <a:endParaRPr lang="en-GB"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GB" smtClean="0"/>
              <a:t>European Investment Bank Group</a:t>
            </a:r>
            <a:endParaRPr lang="en-GB" dirty="0"/>
          </a:p>
        </p:txBody>
      </p:sp>
      <p:sp>
        <p:nvSpPr>
          <p:cNvPr id="5" name="Slide Number Placeholder 4"/>
          <p:cNvSpPr>
            <a:spLocks noGrp="1"/>
          </p:cNvSpPr>
          <p:nvPr>
            <p:ph type="sldNum" sz="quarter" idx="12"/>
          </p:nvPr>
        </p:nvSpPr>
        <p:spPr/>
        <p:txBody>
          <a:bodyPr/>
          <a:lstStyle>
            <a:lvl1pPr>
              <a:defRPr>
                <a:solidFill>
                  <a:srgbClr val="FF0000"/>
                </a:solidFill>
              </a:defRPr>
            </a:lvl1pPr>
          </a:lstStyle>
          <a:p>
            <a:fld id="{FD0A51CA-4611-42BC-8C78-05A9D4A054CC}" type="slidenum">
              <a:rPr lang="en-GB" smtClean="0"/>
              <a:pPr/>
              <a:t>‹#›</a:t>
            </a:fld>
            <a:endParaRPr lang="en-GB" dirty="0"/>
          </a:p>
        </p:txBody>
      </p:sp>
    </p:spTree>
    <p:extLst>
      <p:ext uri="{BB962C8B-B14F-4D97-AF65-F5344CB8AC3E}">
        <p14:creationId xmlns:p14="http://schemas.microsoft.com/office/powerpoint/2010/main" val="27901284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r>
              <a:rPr lang="en-GB" smtClean="0"/>
              <a:t>02/03/2016</a:t>
            </a:r>
            <a:endParaRPr lang="en-GB" dirty="0"/>
          </a:p>
        </p:txBody>
      </p:sp>
      <p:sp>
        <p:nvSpPr>
          <p:cNvPr id="4" name="Footer Placeholder 3"/>
          <p:cNvSpPr>
            <a:spLocks noGrp="1"/>
          </p:cNvSpPr>
          <p:nvPr>
            <p:ph type="ftr" sz="quarter" idx="11"/>
          </p:nvPr>
        </p:nvSpPr>
        <p:spPr/>
        <p:txBody>
          <a:bodyPr/>
          <a:lstStyle/>
          <a:p>
            <a:r>
              <a:rPr lang="en-GB" smtClean="0"/>
              <a:t>European Investment Bank Group</a:t>
            </a:r>
            <a:endParaRPr lang="en-GB" dirty="0"/>
          </a:p>
        </p:txBody>
      </p:sp>
      <p:sp>
        <p:nvSpPr>
          <p:cNvPr id="5" name="Slide Number Placeholder 4"/>
          <p:cNvSpPr>
            <a:spLocks noGrp="1"/>
          </p:cNvSpPr>
          <p:nvPr>
            <p:ph type="sldNum" sz="quarter" idx="12"/>
          </p:nvPr>
        </p:nvSpPr>
        <p:spPr/>
        <p:txBody>
          <a:bodyPr/>
          <a:lstStyle/>
          <a:p>
            <a:fld id="{FD0A51CA-4611-42BC-8C78-05A9D4A054CC}" type="slidenum">
              <a:rPr lang="en-GB" smtClean="0"/>
              <a:pPr/>
              <a:t>‹#›</a:t>
            </a:fld>
            <a:endParaRPr lang="en-GB" dirty="0"/>
          </a:p>
        </p:txBody>
      </p:sp>
      <p:sp>
        <p:nvSpPr>
          <p:cNvPr id="7" name="Media Placeholder 6"/>
          <p:cNvSpPr>
            <a:spLocks noGrp="1"/>
          </p:cNvSpPr>
          <p:nvPr>
            <p:ph type="media" sz="quarter" idx="13" hasCustomPrompt="1"/>
          </p:nvPr>
        </p:nvSpPr>
        <p:spPr>
          <a:xfrm>
            <a:off x="251999" y="1267199"/>
            <a:ext cx="8643600" cy="4888800"/>
          </a:xfrm>
        </p:spPr>
        <p:txBody>
          <a:bodyPr/>
          <a:lstStyle>
            <a:lvl1pPr marL="0" indent="0">
              <a:buNone/>
              <a:defRPr/>
            </a:lvl1pPr>
          </a:lstStyle>
          <a:p>
            <a:r>
              <a:rPr lang="fr-BE" dirty="0" smtClean="0"/>
              <a:t>Click to insert </a:t>
            </a:r>
            <a:r>
              <a:rPr lang="fr-BE" dirty="0" err="1" smtClean="0"/>
              <a:t>your</a:t>
            </a:r>
            <a:r>
              <a:rPr lang="fr-BE" dirty="0" smtClean="0"/>
              <a:t> Media</a:t>
            </a:r>
            <a:endParaRPr lang="en-GB" dirty="0"/>
          </a:p>
        </p:txBody>
      </p:sp>
    </p:spTree>
    <p:extLst>
      <p:ext uri="{BB962C8B-B14F-4D97-AF65-F5344CB8AC3E}">
        <p14:creationId xmlns:p14="http://schemas.microsoft.com/office/powerpoint/2010/main" val="14550637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smtClean="0"/>
              <a:t>02/03/2016</a:t>
            </a:r>
            <a:endParaRPr lang="en-GB"/>
          </a:p>
        </p:txBody>
      </p:sp>
      <p:sp>
        <p:nvSpPr>
          <p:cNvPr id="3" name="Footer Placeholder 2"/>
          <p:cNvSpPr>
            <a:spLocks noGrp="1"/>
          </p:cNvSpPr>
          <p:nvPr>
            <p:ph type="ftr" sz="quarter" idx="11"/>
          </p:nvPr>
        </p:nvSpPr>
        <p:spPr/>
        <p:txBody>
          <a:bodyPr/>
          <a:lstStyle/>
          <a:p>
            <a:r>
              <a:rPr lang="en-GB" smtClean="0"/>
              <a:t>European Investment Bank Group</a:t>
            </a:r>
            <a:endParaRPr lang="en-GB"/>
          </a:p>
        </p:txBody>
      </p:sp>
      <p:sp>
        <p:nvSpPr>
          <p:cNvPr id="4" name="Slide Number Placeholder 3"/>
          <p:cNvSpPr>
            <a:spLocks noGrp="1"/>
          </p:cNvSpPr>
          <p:nvPr>
            <p:ph type="sldNum" sz="quarter" idx="12"/>
          </p:nvPr>
        </p:nvSpPr>
        <p:spPr/>
        <p:txBody>
          <a:bodyPr/>
          <a:lstStyle/>
          <a:p>
            <a:fld id="{FD0A51CA-4611-42BC-8C78-05A9D4A054CC}" type="slidenum">
              <a:rPr lang="en-GB" smtClean="0"/>
              <a:t>‹#›</a:t>
            </a:fld>
            <a:endParaRPr lang="en-GB"/>
          </a:p>
        </p:txBody>
      </p:sp>
    </p:spTree>
    <p:extLst>
      <p:ext uri="{BB962C8B-B14F-4D97-AF65-F5344CB8AC3E}">
        <p14:creationId xmlns:p14="http://schemas.microsoft.com/office/powerpoint/2010/main" val="87188594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ain cover">
    <p:spTree>
      <p:nvGrpSpPr>
        <p:cNvPr id="1" name=""/>
        <p:cNvGrpSpPr/>
        <p:nvPr/>
      </p:nvGrpSpPr>
      <p:grpSpPr>
        <a:xfrm>
          <a:off x="0" y="0"/>
          <a:ext cx="0" cy="0"/>
          <a:chOff x="0" y="0"/>
          <a:chExt cx="0" cy="0"/>
        </a:xfrm>
      </p:grpSpPr>
      <p:sp>
        <p:nvSpPr>
          <p:cNvPr id="2" name="Title 1"/>
          <p:cNvSpPr>
            <a:spLocks noGrp="1"/>
          </p:cNvSpPr>
          <p:nvPr>
            <p:ph type="title"/>
          </p:nvPr>
        </p:nvSpPr>
        <p:spPr>
          <a:xfrm>
            <a:off x="457200" y="3600000"/>
            <a:ext cx="8229600" cy="1440000"/>
          </a:xfrm>
          <a:prstGeom prst="rect">
            <a:avLst/>
          </a:prstGeom>
        </p:spPr>
        <p:txBody>
          <a:bodyPr/>
          <a:lstStyle>
            <a:lvl1pPr algn="ctr">
              <a:defRPr/>
            </a:lvl1pPr>
          </a:lstStyle>
          <a:p>
            <a:r>
              <a:rPr lang="en-US" smtClean="0"/>
              <a:t>Click to edit Master title style</a:t>
            </a:r>
            <a:endParaRPr lang="en-GB"/>
          </a:p>
        </p:txBody>
      </p:sp>
      <p:sp>
        <p:nvSpPr>
          <p:cNvPr id="3" name="Date Placeholder 2"/>
          <p:cNvSpPr>
            <a:spLocks noGrp="1"/>
          </p:cNvSpPr>
          <p:nvPr>
            <p:ph type="dt" sz="half" idx="10"/>
          </p:nvPr>
        </p:nvSpPr>
        <p:spPr/>
        <p:txBody>
          <a:bodyPr/>
          <a:lstStyle/>
          <a:p>
            <a:r>
              <a:rPr lang="en-GB" smtClean="0"/>
              <a:t>02/03/2016</a:t>
            </a:r>
            <a:endParaRPr lang="en-GB" dirty="0"/>
          </a:p>
        </p:txBody>
      </p:sp>
      <p:sp>
        <p:nvSpPr>
          <p:cNvPr id="4" name="Footer Placeholder 3"/>
          <p:cNvSpPr>
            <a:spLocks noGrp="1"/>
          </p:cNvSpPr>
          <p:nvPr>
            <p:ph type="ftr" sz="quarter" idx="11"/>
          </p:nvPr>
        </p:nvSpPr>
        <p:spPr/>
        <p:txBody>
          <a:bodyPr/>
          <a:lstStyle/>
          <a:p>
            <a:r>
              <a:rPr lang="en-GB" smtClean="0"/>
              <a:t>European Investment Bank Group</a:t>
            </a:r>
            <a:endParaRPr lang="en-GB" dirty="0"/>
          </a:p>
        </p:txBody>
      </p:sp>
      <p:sp>
        <p:nvSpPr>
          <p:cNvPr id="5" name="Slide Number Placeholder 4"/>
          <p:cNvSpPr>
            <a:spLocks noGrp="1"/>
          </p:cNvSpPr>
          <p:nvPr>
            <p:ph type="sldNum" sz="quarter" idx="12"/>
          </p:nvPr>
        </p:nvSpPr>
        <p:spPr/>
        <p:txBody>
          <a:bodyPr/>
          <a:lstStyle/>
          <a:p>
            <a:fld id="{FD0A51CA-4611-42BC-8C78-05A9D4A054CC}" type="slidenum">
              <a:rPr lang="en-GB" smtClean="0"/>
              <a:pPr/>
              <a:t>‹#›</a:t>
            </a:fld>
            <a:endParaRPr lang="en-GB" dirty="0"/>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44108" y="1644523"/>
            <a:ext cx="2288712" cy="1280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4781" y="1340768"/>
            <a:ext cx="4039227" cy="1800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3344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lgn="r">
              <a:defRPr/>
            </a:lvl1pPr>
          </a:lstStyle>
          <a:p>
            <a:r>
              <a:rPr lang="en-GB" smtClean="0"/>
              <a:t>02/03/2016</a:t>
            </a:r>
            <a:endParaRPr lang="en-GB" dirty="0"/>
          </a:p>
        </p:txBody>
      </p:sp>
      <p:sp>
        <p:nvSpPr>
          <p:cNvPr id="4" name="Footer Placeholder 3"/>
          <p:cNvSpPr>
            <a:spLocks noGrp="1"/>
          </p:cNvSpPr>
          <p:nvPr>
            <p:ph type="ftr" sz="quarter" idx="11"/>
          </p:nvPr>
        </p:nvSpPr>
        <p:spPr/>
        <p:txBody>
          <a:bodyPr/>
          <a:lstStyle/>
          <a:p>
            <a:r>
              <a:rPr lang="en-GB" smtClean="0"/>
              <a:t>European Investment Bank Group</a:t>
            </a:r>
            <a:endParaRPr lang="en-GB" dirty="0"/>
          </a:p>
        </p:txBody>
      </p:sp>
      <p:sp>
        <p:nvSpPr>
          <p:cNvPr id="5" name="Slide Number Placeholder 4"/>
          <p:cNvSpPr>
            <a:spLocks noGrp="1"/>
          </p:cNvSpPr>
          <p:nvPr>
            <p:ph type="sldNum" sz="quarter" idx="12"/>
          </p:nvPr>
        </p:nvSpPr>
        <p:spPr/>
        <p:txBody>
          <a:bodyPr/>
          <a:lstStyle/>
          <a:p>
            <a:fld id="{FD0A51CA-4611-42BC-8C78-05A9D4A054CC}" type="slidenum">
              <a:rPr lang="en-GB" smtClean="0"/>
              <a:pPr/>
              <a:t>‹#›</a:t>
            </a:fld>
            <a:endParaRPr lang="en-GB" dirty="0"/>
          </a:p>
        </p:txBody>
      </p:sp>
      <p:sp>
        <p:nvSpPr>
          <p:cNvPr id="6" name="Subtitle 2"/>
          <p:cNvSpPr>
            <a:spLocks noGrp="1"/>
          </p:cNvSpPr>
          <p:nvPr>
            <p:ph type="subTitle" idx="1" hasCustomPrompt="1"/>
          </p:nvPr>
        </p:nvSpPr>
        <p:spPr>
          <a:xfrm>
            <a:off x="612000" y="3825044"/>
            <a:ext cx="8283600" cy="1752600"/>
          </a:xfrm>
          <a:prstGeom prst="rect">
            <a:avLst/>
          </a:prstGeom>
        </p:spPr>
        <p:txBody>
          <a:bodyPr>
            <a:normAutofit/>
          </a:bodyPr>
          <a:lstStyle>
            <a:lvl1pPr marL="0" indent="0" algn="ctr">
              <a:buNone/>
              <a:defRPr sz="3200" i="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text style</a:t>
            </a:r>
            <a:endParaRPr lang="en-GB" dirty="0"/>
          </a:p>
        </p:txBody>
      </p:sp>
      <p:sp>
        <p:nvSpPr>
          <p:cNvPr id="7" name="Title 1"/>
          <p:cNvSpPr>
            <a:spLocks noGrp="1"/>
          </p:cNvSpPr>
          <p:nvPr>
            <p:ph type="ctrTitle"/>
          </p:nvPr>
        </p:nvSpPr>
        <p:spPr>
          <a:xfrm>
            <a:off x="612000" y="1742953"/>
            <a:ext cx="8283600" cy="1440000"/>
          </a:xfrm>
          <a:prstGeom prst="rect">
            <a:avLst/>
          </a:prstGeom>
        </p:spPr>
        <p:txBody>
          <a:bodyPr>
            <a:normAutofit/>
          </a:bodyPr>
          <a:lstStyle>
            <a:lvl1pPr algn="ctr">
              <a:defRPr sz="4000">
                <a:solidFill>
                  <a:schemeClr val="tx2"/>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1554434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GB" smtClean="0"/>
              <a:t>02/03/2016</a:t>
            </a:r>
            <a:endParaRPr lang="en-GB" dirty="0"/>
          </a:p>
        </p:txBody>
      </p:sp>
      <p:sp>
        <p:nvSpPr>
          <p:cNvPr id="4" name="Footer Placeholder 3"/>
          <p:cNvSpPr>
            <a:spLocks noGrp="1"/>
          </p:cNvSpPr>
          <p:nvPr>
            <p:ph type="ftr" sz="quarter" idx="11"/>
          </p:nvPr>
        </p:nvSpPr>
        <p:spPr/>
        <p:txBody>
          <a:bodyPr/>
          <a:lstStyle/>
          <a:p>
            <a:r>
              <a:rPr lang="en-GB" smtClean="0"/>
              <a:t>European Investment Bank Group</a:t>
            </a:r>
            <a:endParaRPr lang="en-GB" dirty="0"/>
          </a:p>
        </p:txBody>
      </p:sp>
      <p:sp>
        <p:nvSpPr>
          <p:cNvPr id="5" name="Slide Number Placeholder 4"/>
          <p:cNvSpPr>
            <a:spLocks noGrp="1"/>
          </p:cNvSpPr>
          <p:nvPr>
            <p:ph type="sldNum" sz="quarter" idx="12"/>
          </p:nvPr>
        </p:nvSpPr>
        <p:spPr/>
        <p:txBody>
          <a:bodyPr/>
          <a:lstStyle/>
          <a:p>
            <a:fld id="{FD0A51CA-4611-42BC-8C78-05A9D4A054CC}" type="slidenum">
              <a:rPr lang="en-GB" smtClean="0"/>
              <a:pPr/>
              <a:t>‹#›</a:t>
            </a:fld>
            <a:endParaRPr lang="en-GB" dirty="0"/>
          </a:p>
        </p:txBody>
      </p:sp>
      <p:sp>
        <p:nvSpPr>
          <p:cNvPr id="7" name="Subtitle 2"/>
          <p:cNvSpPr>
            <a:spLocks noGrp="1"/>
          </p:cNvSpPr>
          <p:nvPr>
            <p:ph type="subTitle" idx="1"/>
          </p:nvPr>
        </p:nvSpPr>
        <p:spPr>
          <a:xfrm>
            <a:off x="611560" y="3825044"/>
            <a:ext cx="8284040" cy="1752600"/>
          </a:xfrm>
          <a:prstGeom prst="rect">
            <a:avLst/>
          </a:prstGeom>
        </p:spPr>
        <p:txBody>
          <a:bodyPr>
            <a:normAutofit/>
          </a:bodyPr>
          <a:lstStyle>
            <a:lvl1pPr marL="0" indent="0" algn="l">
              <a:buNone/>
              <a:defRPr sz="3200" i="1">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8" name="Title 1"/>
          <p:cNvSpPr>
            <a:spLocks noGrp="1"/>
          </p:cNvSpPr>
          <p:nvPr>
            <p:ph type="ctrTitle"/>
          </p:nvPr>
        </p:nvSpPr>
        <p:spPr>
          <a:xfrm>
            <a:off x="612000" y="1742953"/>
            <a:ext cx="8283600" cy="1470025"/>
          </a:xfrm>
          <a:prstGeom prst="rect">
            <a:avLst/>
          </a:prstGeom>
        </p:spPr>
        <p:txBody>
          <a:bodyPr>
            <a:normAutofit/>
          </a:bodyPr>
          <a:lstStyle>
            <a:lvl1pPr algn="l">
              <a:defRPr sz="4000">
                <a:solidFill>
                  <a:schemeClr val="tx2"/>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280324023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10"/>
          </p:nvPr>
        </p:nvSpPr>
        <p:spPr/>
        <p:txBody>
          <a:bodyPr/>
          <a:lstStyle/>
          <a:p>
            <a:r>
              <a:rPr lang="en-GB" smtClean="0"/>
              <a:t>02/03/2016</a:t>
            </a:r>
            <a:endParaRPr lang="en-GB" dirty="0"/>
          </a:p>
        </p:txBody>
      </p:sp>
      <p:sp>
        <p:nvSpPr>
          <p:cNvPr id="5" name="Footer Placeholder 4"/>
          <p:cNvSpPr>
            <a:spLocks noGrp="1"/>
          </p:cNvSpPr>
          <p:nvPr>
            <p:ph type="ftr" sz="quarter" idx="11"/>
          </p:nvPr>
        </p:nvSpPr>
        <p:spPr/>
        <p:txBody>
          <a:bodyPr/>
          <a:lstStyle/>
          <a:p>
            <a:r>
              <a:rPr lang="en-GB" dirty="0" smtClean="0"/>
              <a:t>European Investment Bank Group</a:t>
            </a:r>
            <a:endParaRPr lang="en-GB" dirty="0"/>
          </a:p>
        </p:txBody>
      </p:sp>
      <p:sp>
        <p:nvSpPr>
          <p:cNvPr id="6" name="Slide Number Placeholder 5"/>
          <p:cNvSpPr>
            <a:spLocks noGrp="1"/>
          </p:cNvSpPr>
          <p:nvPr>
            <p:ph type="sldNum" sz="quarter" idx="12"/>
          </p:nvPr>
        </p:nvSpPr>
        <p:spPr/>
        <p:txBody>
          <a:bodyPr/>
          <a:lstStyle>
            <a:lvl1pPr>
              <a:defRPr sz="900"/>
            </a:lvl1pPr>
          </a:lstStyle>
          <a:p>
            <a:fld id="{FD0A51CA-4611-42BC-8C78-05A9D4A054CC}" type="slidenum">
              <a:rPr lang="en-GB" smtClean="0"/>
              <a:pPr/>
              <a:t>‹#›</a:t>
            </a:fld>
            <a:endParaRPr lang="en-GB"/>
          </a:p>
        </p:txBody>
      </p:sp>
    </p:spTree>
    <p:extLst>
      <p:ext uri="{BB962C8B-B14F-4D97-AF65-F5344CB8AC3E}">
        <p14:creationId xmlns:p14="http://schemas.microsoft.com/office/powerpoint/2010/main" val="57828841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0827" y="1268760"/>
            <a:ext cx="4244975" cy="489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48202" y="1268760"/>
            <a:ext cx="4244975" cy="489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Date Placeholder 4"/>
          <p:cNvSpPr>
            <a:spLocks noGrp="1"/>
          </p:cNvSpPr>
          <p:nvPr>
            <p:ph type="dt" sz="half" idx="10"/>
          </p:nvPr>
        </p:nvSpPr>
        <p:spPr/>
        <p:txBody>
          <a:bodyPr/>
          <a:lstStyle/>
          <a:p>
            <a:r>
              <a:rPr lang="en-GB" smtClean="0"/>
              <a:t>02/03/2016</a:t>
            </a:r>
            <a:endParaRPr lang="en-GB"/>
          </a:p>
        </p:txBody>
      </p:sp>
      <p:sp>
        <p:nvSpPr>
          <p:cNvPr id="6" name="Footer Placeholder 5"/>
          <p:cNvSpPr>
            <a:spLocks noGrp="1"/>
          </p:cNvSpPr>
          <p:nvPr>
            <p:ph type="ftr" sz="quarter" idx="11"/>
          </p:nvPr>
        </p:nvSpPr>
        <p:spPr/>
        <p:txBody>
          <a:bodyPr/>
          <a:lstStyle/>
          <a:p>
            <a:r>
              <a:rPr lang="en-GB" smtClean="0"/>
              <a:t>European Investment Bank Group</a:t>
            </a:r>
            <a:endParaRPr lang="en-GB"/>
          </a:p>
        </p:txBody>
      </p:sp>
      <p:sp>
        <p:nvSpPr>
          <p:cNvPr id="7" name="Slide Number Placeholder 6"/>
          <p:cNvSpPr>
            <a:spLocks noGrp="1"/>
          </p:cNvSpPr>
          <p:nvPr>
            <p:ph type="sldNum" sz="quarter" idx="12"/>
          </p:nvPr>
        </p:nvSpPr>
        <p:spPr/>
        <p:txBody>
          <a:bodyPr/>
          <a:lstStyle/>
          <a:p>
            <a:fld id="{7B5726B0-BA77-4468-99C9-1D2C1D064D21}" type="slidenum">
              <a:rPr lang="en-GB" smtClean="0"/>
              <a:t>‹#›</a:t>
            </a:fld>
            <a:endParaRPr lang="en-GB"/>
          </a:p>
        </p:txBody>
      </p:sp>
    </p:spTree>
    <p:extLst>
      <p:ext uri="{BB962C8B-B14F-4D97-AF65-F5344CB8AC3E}">
        <p14:creationId xmlns:p14="http://schemas.microsoft.com/office/powerpoint/2010/main" val="375423475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label">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250827" y="1279598"/>
            <a:ext cx="4321173" cy="4896000"/>
          </a:xfrm>
        </p:spPr>
        <p:txBody>
          <a:bodyPr/>
          <a:lstStyle>
            <a:lvl1pPr marL="0" indent="0">
              <a:buNone/>
              <a:defRPr/>
            </a:lvl1pPr>
          </a:lstStyle>
          <a:p>
            <a:endParaRPr lang="en-GB" dirty="0"/>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Content Placeholder 3"/>
          <p:cNvSpPr>
            <a:spLocks noGrp="1"/>
          </p:cNvSpPr>
          <p:nvPr>
            <p:ph sz="half" idx="2"/>
          </p:nvPr>
        </p:nvSpPr>
        <p:spPr>
          <a:xfrm>
            <a:off x="4572003" y="1268760"/>
            <a:ext cx="4321175" cy="4896000"/>
          </a:xfrm>
          <a:solidFill>
            <a:schemeClr val="accent4">
              <a:alpha val="40000"/>
            </a:schemeClr>
          </a:solidFill>
        </p:spPr>
        <p:txBody>
          <a:bodyPr>
            <a:normAutofit/>
          </a:bodyPr>
          <a:lstStyle>
            <a:lvl1pPr marL="0" indent="0">
              <a:buNone/>
              <a:defRPr sz="2400">
                <a:solidFill>
                  <a:schemeClr val="bg1"/>
                </a:solidFill>
              </a:defRPr>
            </a:lvl1pPr>
            <a:lvl2pPr marL="457200" indent="0">
              <a:buNone/>
              <a:defRPr sz="2400">
                <a:solidFill>
                  <a:schemeClr val="bg1"/>
                </a:solidFill>
              </a:defRPr>
            </a:lvl2pPr>
            <a:lvl3pPr marL="914400" indent="0">
              <a:buNone/>
              <a:defRPr sz="20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r>
              <a:rPr lang="en-GB" smtClean="0"/>
              <a:t>02/03/2016</a:t>
            </a:r>
            <a:endParaRPr lang="en-GB"/>
          </a:p>
        </p:txBody>
      </p:sp>
      <p:sp>
        <p:nvSpPr>
          <p:cNvPr id="6" name="Footer Placeholder 5"/>
          <p:cNvSpPr>
            <a:spLocks noGrp="1"/>
          </p:cNvSpPr>
          <p:nvPr>
            <p:ph type="ftr" sz="quarter" idx="11"/>
          </p:nvPr>
        </p:nvSpPr>
        <p:spPr/>
        <p:txBody>
          <a:bodyPr/>
          <a:lstStyle/>
          <a:p>
            <a:r>
              <a:rPr lang="en-GB" smtClean="0"/>
              <a:t>European Investment Bank Group</a:t>
            </a:r>
            <a:endParaRPr lang="en-GB"/>
          </a:p>
        </p:txBody>
      </p:sp>
      <p:sp>
        <p:nvSpPr>
          <p:cNvPr id="7" name="Slide Number Placeholder 6"/>
          <p:cNvSpPr>
            <a:spLocks noGrp="1"/>
          </p:cNvSpPr>
          <p:nvPr>
            <p:ph type="sldNum" sz="quarter" idx="12"/>
          </p:nvPr>
        </p:nvSpPr>
        <p:spPr/>
        <p:txBody>
          <a:bodyPr/>
          <a:lstStyle/>
          <a:p>
            <a:fld id="{7B5726B0-BA77-4468-99C9-1D2C1D064D21}" type="slidenum">
              <a:rPr lang="en-GB" smtClean="0"/>
              <a:t>‹#›</a:t>
            </a:fld>
            <a:endParaRPr lang="en-GB"/>
          </a:p>
        </p:txBody>
      </p:sp>
    </p:spTree>
    <p:extLst>
      <p:ext uri="{BB962C8B-B14F-4D97-AF65-F5344CB8AC3E}">
        <p14:creationId xmlns:p14="http://schemas.microsoft.com/office/powerpoint/2010/main" val="413866486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p>
            <a:r>
              <a:rPr lang="en-GB" smtClean="0"/>
              <a:t>02/03/2016</a:t>
            </a:r>
            <a:endParaRPr lang="en-GB" dirty="0"/>
          </a:p>
        </p:txBody>
      </p:sp>
      <p:sp>
        <p:nvSpPr>
          <p:cNvPr id="4" name="Footer Placeholder 3"/>
          <p:cNvSpPr>
            <a:spLocks noGrp="1"/>
          </p:cNvSpPr>
          <p:nvPr>
            <p:ph type="ftr" sz="quarter" idx="11"/>
          </p:nvPr>
        </p:nvSpPr>
        <p:spPr/>
        <p:txBody>
          <a:bodyPr/>
          <a:lstStyle/>
          <a:p>
            <a:r>
              <a:rPr lang="en-GB" smtClean="0"/>
              <a:t>European Investment Bank Group</a:t>
            </a:r>
            <a:endParaRPr lang="en-GB" dirty="0"/>
          </a:p>
        </p:txBody>
      </p:sp>
      <p:sp>
        <p:nvSpPr>
          <p:cNvPr id="5" name="Slide Number Placeholder 4"/>
          <p:cNvSpPr>
            <a:spLocks noGrp="1"/>
          </p:cNvSpPr>
          <p:nvPr>
            <p:ph type="sldNum" sz="quarter" idx="12"/>
          </p:nvPr>
        </p:nvSpPr>
        <p:spPr/>
        <p:txBody>
          <a:bodyPr/>
          <a:lstStyle/>
          <a:p>
            <a:fld id="{FD0A51CA-4611-42BC-8C78-05A9D4A054CC}" type="slidenum">
              <a:rPr lang="en-GB" smtClean="0"/>
              <a:pPr/>
              <a:t>‹#›</a:t>
            </a:fld>
            <a:endParaRPr lang="en-GB" dirty="0"/>
          </a:p>
        </p:txBody>
      </p:sp>
      <p:sp>
        <p:nvSpPr>
          <p:cNvPr id="7" name="Picture Placeholder 6"/>
          <p:cNvSpPr>
            <a:spLocks noGrp="1"/>
          </p:cNvSpPr>
          <p:nvPr>
            <p:ph type="pic" sz="quarter" idx="13" hasCustomPrompt="1"/>
          </p:nvPr>
        </p:nvSpPr>
        <p:spPr>
          <a:xfrm>
            <a:off x="250825" y="1268414"/>
            <a:ext cx="4284000" cy="4032795"/>
          </a:xfrm>
        </p:spPr>
        <p:txBody>
          <a:bodyPr/>
          <a:lstStyle>
            <a:lvl1pPr marL="0" indent="0">
              <a:buNone/>
              <a:defRPr/>
            </a:lvl1pPr>
          </a:lstStyle>
          <a:p>
            <a:r>
              <a:rPr lang="fr-BE" dirty="0" smtClean="0"/>
              <a:t>Click to insert </a:t>
            </a:r>
            <a:r>
              <a:rPr lang="fr-BE" dirty="0" err="1" smtClean="0"/>
              <a:t>your</a:t>
            </a:r>
            <a:r>
              <a:rPr lang="fr-BE" dirty="0" smtClean="0"/>
              <a:t> Picture</a:t>
            </a:r>
            <a:endParaRPr lang="en-GB" dirty="0"/>
          </a:p>
        </p:txBody>
      </p:sp>
      <p:sp>
        <p:nvSpPr>
          <p:cNvPr id="8" name="Picture Placeholder 6"/>
          <p:cNvSpPr>
            <a:spLocks noGrp="1"/>
          </p:cNvSpPr>
          <p:nvPr>
            <p:ph type="pic" sz="quarter" idx="14" hasCustomPrompt="1"/>
          </p:nvPr>
        </p:nvSpPr>
        <p:spPr>
          <a:xfrm>
            <a:off x="4608004" y="1269850"/>
            <a:ext cx="4284000" cy="4031358"/>
          </a:xfrm>
        </p:spPr>
        <p:txBody>
          <a:bodyPr/>
          <a:lstStyle>
            <a:lvl1pPr marL="0" indent="0">
              <a:buNone/>
              <a:defRPr/>
            </a:lvl1pPr>
          </a:lstStyle>
          <a:p>
            <a:r>
              <a:rPr lang="fr-BE" dirty="0" smtClean="0"/>
              <a:t>Click to insert </a:t>
            </a:r>
            <a:r>
              <a:rPr lang="fr-BE" dirty="0" err="1" smtClean="0"/>
              <a:t>your</a:t>
            </a:r>
            <a:r>
              <a:rPr lang="fr-BE" dirty="0" smtClean="0"/>
              <a:t> Picture</a:t>
            </a:r>
            <a:endParaRPr lang="en-GB" dirty="0"/>
          </a:p>
        </p:txBody>
      </p:sp>
      <p:sp>
        <p:nvSpPr>
          <p:cNvPr id="10" name="Text Placeholder 9"/>
          <p:cNvSpPr>
            <a:spLocks noGrp="1"/>
          </p:cNvSpPr>
          <p:nvPr>
            <p:ph type="body" sz="quarter" idx="15"/>
          </p:nvPr>
        </p:nvSpPr>
        <p:spPr>
          <a:xfrm>
            <a:off x="250827" y="5373216"/>
            <a:ext cx="8642351" cy="792634"/>
          </a:xfrm>
          <a:solidFill>
            <a:schemeClr val="accent2"/>
          </a:solidFill>
        </p:spPr>
        <p:txBody>
          <a:bodyPr>
            <a:normAutofit/>
          </a:bodyPr>
          <a:lstStyle>
            <a:lvl1pPr marL="0" indent="0">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390701126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r>
              <a:rPr lang="en-GB" smtClean="0"/>
              <a:t>02/03/2016</a:t>
            </a:r>
            <a:endParaRPr lang="en-GB" dirty="0"/>
          </a:p>
        </p:txBody>
      </p:sp>
      <p:sp>
        <p:nvSpPr>
          <p:cNvPr id="4" name="Footer Placeholder 3"/>
          <p:cNvSpPr>
            <a:spLocks noGrp="1"/>
          </p:cNvSpPr>
          <p:nvPr>
            <p:ph type="ftr" sz="quarter" idx="11"/>
          </p:nvPr>
        </p:nvSpPr>
        <p:spPr/>
        <p:txBody>
          <a:bodyPr/>
          <a:lstStyle/>
          <a:p>
            <a:r>
              <a:rPr lang="en-GB" smtClean="0"/>
              <a:t>European Investment Bank Group</a:t>
            </a:r>
            <a:endParaRPr lang="en-GB" dirty="0"/>
          </a:p>
        </p:txBody>
      </p:sp>
      <p:sp>
        <p:nvSpPr>
          <p:cNvPr id="5" name="Slide Number Placeholder 4"/>
          <p:cNvSpPr>
            <a:spLocks noGrp="1"/>
          </p:cNvSpPr>
          <p:nvPr>
            <p:ph type="sldNum" sz="quarter" idx="12"/>
          </p:nvPr>
        </p:nvSpPr>
        <p:spPr/>
        <p:txBody>
          <a:bodyPr/>
          <a:lstStyle/>
          <a:p>
            <a:fld id="{FD0A51CA-4611-42BC-8C78-05A9D4A054CC}" type="slidenum">
              <a:rPr lang="en-GB" smtClean="0"/>
              <a:pPr/>
              <a:t>‹#›</a:t>
            </a:fld>
            <a:endParaRPr lang="en-GB" dirty="0"/>
          </a:p>
        </p:txBody>
      </p:sp>
      <p:sp>
        <p:nvSpPr>
          <p:cNvPr id="7" name="Media Placeholder 6"/>
          <p:cNvSpPr>
            <a:spLocks noGrp="1"/>
          </p:cNvSpPr>
          <p:nvPr>
            <p:ph type="media" sz="quarter" idx="13" hasCustomPrompt="1"/>
          </p:nvPr>
        </p:nvSpPr>
        <p:spPr>
          <a:xfrm>
            <a:off x="251999" y="1267199"/>
            <a:ext cx="8643600" cy="4888800"/>
          </a:xfrm>
        </p:spPr>
        <p:txBody>
          <a:bodyPr/>
          <a:lstStyle>
            <a:lvl1pPr marL="0" indent="0">
              <a:buNone/>
              <a:defRPr/>
            </a:lvl1pPr>
          </a:lstStyle>
          <a:p>
            <a:r>
              <a:rPr lang="fr-BE" dirty="0" smtClean="0"/>
              <a:t>Click to insert </a:t>
            </a:r>
            <a:r>
              <a:rPr lang="fr-BE" dirty="0" err="1" smtClean="0"/>
              <a:t>your</a:t>
            </a:r>
            <a:r>
              <a:rPr lang="fr-BE" dirty="0" smtClean="0"/>
              <a:t> Media</a:t>
            </a:r>
            <a:endParaRPr lang="en-GB" dirty="0"/>
          </a:p>
        </p:txBody>
      </p:sp>
    </p:spTree>
    <p:extLst>
      <p:ext uri="{BB962C8B-B14F-4D97-AF65-F5344CB8AC3E}">
        <p14:creationId xmlns:p14="http://schemas.microsoft.com/office/powerpoint/2010/main" val="40604086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2000" y="1742953"/>
            <a:ext cx="8283600" cy="1440000"/>
          </a:xfrm>
          <a:prstGeom prst="rect">
            <a:avLst/>
          </a:prstGeom>
        </p:spPr>
        <p:txBody>
          <a:bodyPr>
            <a:normAutofit/>
          </a:bodyPr>
          <a:lstStyle>
            <a:lvl1pPr algn="ctr">
              <a:defRPr sz="4000">
                <a:solidFill>
                  <a:schemeClr val="tx2"/>
                </a:solidFill>
              </a:defRPr>
            </a:lvl1pPr>
          </a:lstStyle>
          <a:p>
            <a:r>
              <a:rPr lang="en-US" dirty="0" smtClean="0"/>
              <a:t>Click to edit Master title style</a:t>
            </a:r>
            <a:endParaRPr lang="en-GB" dirty="0"/>
          </a:p>
        </p:txBody>
      </p:sp>
      <p:sp>
        <p:nvSpPr>
          <p:cNvPr id="3" name="Subtitle 2"/>
          <p:cNvSpPr>
            <a:spLocks noGrp="1"/>
          </p:cNvSpPr>
          <p:nvPr>
            <p:ph type="subTitle" idx="1" hasCustomPrompt="1"/>
          </p:nvPr>
        </p:nvSpPr>
        <p:spPr>
          <a:xfrm>
            <a:off x="612000" y="3825044"/>
            <a:ext cx="8283600" cy="1752600"/>
          </a:xfrm>
          <a:prstGeom prst="rect">
            <a:avLst/>
          </a:prstGeom>
        </p:spPr>
        <p:txBody>
          <a:bodyPr>
            <a:normAutofit/>
          </a:bodyPr>
          <a:lstStyle>
            <a:lvl1pPr marL="0" indent="0" algn="ctr">
              <a:buNone/>
              <a:defRPr sz="3200" i="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text style</a:t>
            </a:r>
            <a:endParaRPr lang="en-GB" dirty="0"/>
          </a:p>
        </p:txBody>
      </p:sp>
      <p:sp>
        <p:nvSpPr>
          <p:cNvPr id="4" name="Date Placeholder 3"/>
          <p:cNvSpPr>
            <a:spLocks noGrp="1"/>
          </p:cNvSpPr>
          <p:nvPr>
            <p:ph type="dt" sz="half" idx="10"/>
          </p:nvPr>
        </p:nvSpPr>
        <p:spPr/>
        <p:txBody>
          <a:bodyPr/>
          <a:lstStyle/>
          <a:p>
            <a:r>
              <a:rPr lang="en-GB" smtClean="0"/>
              <a:t>02/03/2016</a:t>
            </a:r>
            <a:endParaRPr lang="en-GB" dirty="0"/>
          </a:p>
        </p:txBody>
      </p:sp>
      <p:sp>
        <p:nvSpPr>
          <p:cNvPr id="5" name="Footer Placeholder 4"/>
          <p:cNvSpPr>
            <a:spLocks noGrp="1"/>
          </p:cNvSpPr>
          <p:nvPr>
            <p:ph type="ftr" sz="quarter" idx="11"/>
          </p:nvPr>
        </p:nvSpPr>
        <p:spPr/>
        <p:txBody>
          <a:bodyPr/>
          <a:lstStyle/>
          <a:p>
            <a:r>
              <a:rPr lang="en-GB" smtClean="0"/>
              <a:t>European Investment Bank Group</a:t>
            </a:r>
            <a:endParaRPr lang="en-GB"/>
          </a:p>
        </p:txBody>
      </p:sp>
      <p:sp>
        <p:nvSpPr>
          <p:cNvPr id="6" name="Slide Number Placeholder 5"/>
          <p:cNvSpPr>
            <a:spLocks noGrp="1"/>
          </p:cNvSpPr>
          <p:nvPr>
            <p:ph type="sldNum" sz="quarter" idx="12"/>
          </p:nvPr>
        </p:nvSpPr>
        <p:spPr/>
        <p:txBody>
          <a:bodyPr/>
          <a:lstStyle/>
          <a:p>
            <a:fld id="{FD0A51CA-4611-42BC-8C78-05A9D4A054CC}" type="slidenum">
              <a:rPr lang="en-GB" smtClean="0"/>
              <a:t>‹#›</a:t>
            </a:fld>
            <a:endParaRPr lang="en-GB"/>
          </a:p>
        </p:txBody>
      </p:sp>
    </p:spTree>
    <p:extLst>
      <p:ext uri="{BB962C8B-B14F-4D97-AF65-F5344CB8AC3E}">
        <p14:creationId xmlns:p14="http://schemas.microsoft.com/office/powerpoint/2010/main" val="324281213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smtClean="0"/>
              <a:t>02/03/2016</a:t>
            </a:r>
            <a:endParaRPr lang="en-GB"/>
          </a:p>
        </p:txBody>
      </p:sp>
      <p:sp>
        <p:nvSpPr>
          <p:cNvPr id="3" name="Footer Placeholder 2"/>
          <p:cNvSpPr>
            <a:spLocks noGrp="1"/>
          </p:cNvSpPr>
          <p:nvPr>
            <p:ph type="ftr" sz="quarter" idx="11"/>
          </p:nvPr>
        </p:nvSpPr>
        <p:spPr/>
        <p:txBody>
          <a:bodyPr/>
          <a:lstStyle/>
          <a:p>
            <a:r>
              <a:rPr lang="en-GB" smtClean="0"/>
              <a:t>European Investment Bank Group</a:t>
            </a:r>
            <a:endParaRPr lang="en-GB"/>
          </a:p>
        </p:txBody>
      </p:sp>
      <p:sp>
        <p:nvSpPr>
          <p:cNvPr id="4" name="Slide Number Placeholder 3"/>
          <p:cNvSpPr>
            <a:spLocks noGrp="1"/>
          </p:cNvSpPr>
          <p:nvPr>
            <p:ph type="sldNum" sz="quarter" idx="12"/>
          </p:nvPr>
        </p:nvSpPr>
        <p:spPr/>
        <p:txBody>
          <a:bodyPr/>
          <a:lstStyle/>
          <a:p>
            <a:fld id="{FD0A51CA-4611-42BC-8C78-05A9D4A054CC}" type="slidenum">
              <a:rPr lang="en-GB" smtClean="0"/>
              <a:t>‹#›</a:t>
            </a:fld>
            <a:endParaRPr lang="en-GB"/>
          </a:p>
        </p:txBody>
      </p:sp>
    </p:spTree>
    <p:extLst>
      <p:ext uri="{BB962C8B-B14F-4D97-AF65-F5344CB8AC3E}">
        <p14:creationId xmlns:p14="http://schemas.microsoft.com/office/powerpoint/2010/main" val="167033349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612000" y="1742953"/>
            <a:ext cx="8283600" cy="1470025"/>
          </a:xfrm>
          <a:prstGeom prst="rect">
            <a:avLst/>
          </a:prstGeom>
        </p:spPr>
        <p:txBody>
          <a:bodyPr>
            <a:normAutofit/>
          </a:bodyPr>
          <a:lstStyle>
            <a:lvl1pPr algn="l">
              <a:defRPr sz="4000">
                <a:solidFill>
                  <a:schemeClr val="tx2"/>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611560" y="3825044"/>
            <a:ext cx="8284040" cy="1752600"/>
          </a:xfrm>
          <a:prstGeom prst="rect">
            <a:avLst/>
          </a:prstGeom>
        </p:spPr>
        <p:txBody>
          <a:bodyPr>
            <a:normAutofit/>
          </a:bodyPr>
          <a:lstStyle>
            <a:lvl1pPr marL="0" indent="0" algn="l">
              <a:buNone/>
              <a:defRPr sz="3200" i="1">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r>
              <a:rPr lang="en-GB" smtClean="0"/>
              <a:t>02/03/2016</a:t>
            </a:r>
            <a:endParaRPr lang="en-GB"/>
          </a:p>
        </p:txBody>
      </p:sp>
      <p:sp>
        <p:nvSpPr>
          <p:cNvPr id="5" name="Footer Placeholder 4"/>
          <p:cNvSpPr>
            <a:spLocks noGrp="1"/>
          </p:cNvSpPr>
          <p:nvPr>
            <p:ph type="ftr" sz="quarter" idx="11"/>
          </p:nvPr>
        </p:nvSpPr>
        <p:spPr/>
        <p:txBody>
          <a:bodyPr/>
          <a:lstStyle/>
          <a:p>
            <a:r>
              <a:rPr lang="en-GB" smtClean="0"/>
              <a:t>European Investment Bank Group</a:t>
            </a:r>
            <a:endParaRPr lang="en-GB"/>
          </a:p>
        </p:txBody>
      </p:sp>
      <p:sp>
        <p:nvSpPr>
          <p:cNvPr id="6" name="Slide Number Placeholder 5"/>
          <p:cNvSpPr>
            <a:spLocks noGrp="1"/>
          </p:cNvSpPr>
          <p:nvPr>
            <p:ph type="sldNum" sz="quarter" idx="12"/>
          </p:nvPr>
        </p:nvSpPr>
        <p:spPr/>
        <p:txBody>
          <a:bodyPr/>
          <a:lstStyle/>
          <a:p>
            <a:fld id="{FD0A51CA-4611-42BC-8C78-05A9D4A054CC}" type="slidenum">
              <a:rPr lang="en-GB" smtClean="0"/>
              <a:t>‹#›</a:t>
            </a:fld>
            <a:endParaRPr lang="en-GB"/>
          </a:p>
        </p:txBody>
      </p:sp>
    </p:spTree>
    <p:extLst>
      <p:ext uri="{BB962C8B-B14F-4D97-AF65-F5344CB8AC3E}">
        <p14:creationId xmlns:p14="http://schemas.microsoft.com/office/powerpoint/2010/main" val="173113004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999" y="225424"/>
            <a:ext cx="8643600" cy="576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251521" y="1268760"/>
            <a:ext cx="8641657" cy="4889686"/>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10"/>
          </p:nvPr>
        </p:nvSpPr>
        <p:spPr/>
        <p:txBody>
          <a:bodyPr/>
          <a:lstStyle/>
          <a:p>
            <a:r>
              <a:rPr lang="en-GB" smtClean="0"/>
              <a:t>02/03/2016</a:t>
            </a:r>
            <a:endParaRPr lang="en-GB" dirty="0"/>
          </a:p>
        </p:txBody>
      </p:sp>
      <p:sp>
        <p:nvSpPr>
          <p:cNvPr id="5" name="Footer Placeholder 4"/>
          <p:cNvSpPr>
            <a:spLocks noGrp="1"/>
          </p:cNvSpPr>
          <p:nvPr>
            <p:ph type="ftr" sz="quarter" idx="11"/>
          </p:nvPr>
        </p:nvSpPr>
        <p:spPr/>
        <p:txBody>
          <a:bodyPr/>
          <a:lstStyle/>
          <a:p>
            <a:r>
              <a:rPr lang="en-GB" dirty="0" smtClean="0"/>
              <a:t>European Investment Bank Group</a:t>
            </a:r>
            <a:endParaRPr lang="en-GB" dirty="0"/>
          </a:p>
        </p:txBody>
      </p:sp>
      <p:sp>
        <p:nvSpPr>
          <p:cNvPr id="6" name="Slide Number Placeholder 5"/>
          <p:cNvSpPr>
            <a:spLocks noGrp="1"/>
          </p:cNvSpPr>
          <p:nvPr>
            <p:ph type="sldNum" sz="quarter" idx="12"/>
          </p:nvPr>
        </p:nvSpPr>
        <p:spPr/>
        <p:txBody>
          <a:bodyPr/>
          <a:lstStyle>
            <a:lvl1pPr>
              <a:defRPr sz="900"/>
            </a:lvl1pPr>
          </a:lstStyle>
          <a:p>
            <a:fld id="{FD0A51CA-4611-42BC-8C78-05A9D4A054CC}" type="slidenum">
              <a:rPr lang="en-GB" smtClean="0"/>
              <a:pPr/>
              <a:t>‹#›</a:t>
            </a:fld>
            <a:endParaRPr lang="en-GB"/>
          </a:p>
        </p:txBody>
      </p:sp>
    </p:spTree>
    <p:extLst>
      <p:ext uri="{BB962C8B-B14F-4D97-AF65-F5344CB8AC3E}">
        <p14:creationId xmlns:p14="http://schemas.microsoft.com/office/powerpoint/2010/main" val="316302390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smtClean="0"/>
              <a:t>02/03/2016</a:t>
            </a:r>
            <a:endParaRPr lang="en-GB"/>
          </a:p>
        </p:txBody>
      </p:sp>
      <p:sp>
        <p:nvSpPr>
          <p:cNvPr id="3" name="Footer Placeholder 2"/>
          <p:cNvSpPr>
            <a:spLocks noGrp="1"/>
          </p:cNvSpPr>
          <p:nvPr>
            <p:ph type="ftr" sz="quarter" idx="11"/>
          </p:nvPr>
        </p:nvSpPr>
        <p:spPr/>
        <p:txBody>
          <a:bodyPr/>
          <a:lstStyle/>
          <a:p>
            <a:r>
              <a:rPr lang="en-GB" smtClean="0"/>
              <a:t>European Investment Bank Group</a:t>
            </a:r>
            <a:endParaRPr lang="en-GB"/>
          </a:p>
        </p:txBody>
      </p:sp>
      <p:sp>
        <p:nvSpPr>
          <p:cNvPr id="4" name="Slide Number Placeholder 3"/>
          <p:cNvSpPr>
            <a:spLocks noGrp="1"/>
          </p:cNvSpPr>
          <p:nvPr>
            <p:ph type="sldNum" sz="quarter" idx="12"/>
          </p:nvPr>
        </p:nvSpPr>
        <p:spPr/>
        <p:txBody>
          <a:bodyPr/>
          <a:lstStyle/>
          <a:p>
            <a:fld id="{FD0A51CA-4611-42BC-8C78-05A9D4A054CC}" type="slidenum">
              <a:rPr lang="en-GB" smtClean="0"/>
              <a:t>‹#›</a:t>
            </a:fld>
            <a:endParaRPr lang="en-GB"/>
          </a:p>
        </p:txBody>
      </p:sp>
    </p:spTree>
    <p:extLst>
      <p:ext uri="{BB962C8B-B14F-4D97-AF65-F5344CB8AC3E}">
        <p14:creationId xmlns:p14="http://schemas.microsoft.com/office/powerpoint/2010/main" val="29024924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10"/>
          </p:nvPr>
        </p:nvSpPr>
        <p:spPr/>
        <p:txBody>
          <a:bodyPr/>
          <a:lstStyle/>
          <a:p>
            <a:r>
              <a:rPr lang="en-GB" smtClean="0"/>
              <a:t>02/03/2016</a:t>
            </a:r>
            <a:endParaRPr lang="en-GB" dirty="0"/>
          </a:p>
        </p:txBody>
      </p:sp>
      <p:sp>
        <p:nvSpPr>
          <p:cNvPr id="5" name="Footer Placeholder 4"/>
          <p:cNvSpPr>
            <a:spLocks noGrp="1"/>
          </p:cNvSpPr>
          <p:nvPr>
            <p:ph type="ftr" sz="quarter" idx="11"/>
          </p:nvPr>
        </p:nvSpPr>
        <p:spPr/>
        <p:txBody>
          <a:bodyPr/>
          <a:lstStyle/>
          <a:p>
            <a:r>
              <a:rPr lang="en-GB" dirty="0" smtClean="0"/>
              <a:t>European Investment Bank Group</a:t>
            </a:r>
            <a:endParaRPr lang="en-GB" dirty="0"/>
          </a:p>
        </p:txBody>
      </p:sp>
      <p:sp>
        <p:nvSpPr>
          <p:cNvPr id="6" name="Slide Number Placeholder 5"/>
          <p:cNvSpPr>
            <a:spLocks noGrp="1"/>
          </p:cNvSpPr>
          <p:nvPr>
            <p:ph type="sldNum" sz="quarter" idx="12"/>
          </p:nvPr>
        </p:nvSpPr>
        <p:spPr/>
        <p:txBody>
          <a:bodyPr/>
          <a:lstStyle>
            <a:lvl1pPr>
              <a:defRPr sz="900"/>
            </a:lvl1pPr>
          </a:lstStyle>
          <a:p>
            <a:fld id="{FD0A51CA-4611-42BC-8C78-05A9D4A054CC}" type="slidenum">
              <a:rPr lang="en-GB" smtClean="0"/>
              <a:pPr/>
              <a:t>‹#›</a:t>
            </a:fld>
            <a:endParaRPr lang="en-GB"/>
          </a:p>
        </p:txBody>
      </p:sp>
    </p:spTree>
    <p:extLst>
      <p:ext uri="{BB962C8B-B14F-4D97-AF65-F5344CB8AC3E}">
        <p14:creationId xmlns:p14="http://schemas.microsoft.com/office/powerpoint/2010/main" val="57936728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0827" y="1268760"/>
            <a:ext cx="4244975" cy="489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48202" y="1268760"/>
            <a:ext cx="4244975" cy="489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Date Placeholder 4"/>
          <p:cNvSpPr>
            <a:spLocks noGrp="1"/>
          </p:cNvSpPr>
          <p:nvPr>
            <p:ph type="dt" sz="half" idx="10"/>
          </p:nvPr>
        </p:nvSpPr>
        <p:spPr/>
        <p:txBody>
          <a:bodyPr/>
          <a:lstStyle/>
          <a:p>
            <a:r>
              <a:rPr lang="en-GB" smtClean="0"/>
              <a:t>02/03/2016</a:t>
            </a:r>
            <a:endParaRPr lang="en-GB"/>
          </a:p>
        </p:txBody>
      </p:sp>
      <p:sp>
        <p:nvSpPr>
          <p:cNvPr id="6" name="Footer Placeholder 5"/>
          <p:cNvSpPr>
            <a:spLocks noGrp="1"/>
          </p:cNvSpPr>
          <p:nvPr>
            <p:ph type="ftr" sz="quarter" idx="11"/>
          </p:nvPr>
        </p:nvSpPr>
        <p:spPr/>
        <p:txBody>
          <a:bodyPr/>
          <a:lstStyle/>
          <a:p>
            <a:r>
              <a:rPr lang="en-GB" smtClean="0"/>
              <a:t>European Investment Bank Group</a:t>
            </a:r>
            <a:endParaRPr lang="en-GB"/>
          </a:p>
        </p:txBody>
      </p:sp>
      <p:sp>
        <p:nvSpPr>
          <p:cNvPr id="7" name="Slide Number Placeholder 6"/>
          <p:cNvSpPr>
            <a:spLocks noGrp="1"/>
          </p:cNvSpPr>
          <p:nvPr>
            <p:ph type="sldNum" sz="quarter" idx="12"/>
          </p:nvPr>
        </p:nvSpPr>
        <p:spPr/>
        <p:txBody>
          <a:bodyPr/>
          <a:lstStyle/>
          <a:p>
            <a:fld id="{7B5726B0-BA77-4468-99C9-1D2C1D064D21}" type="slidenum">
              <a:rPr lang="en-GB" smtClean="0"/>
              <a:t>‹#›</a:t>
            </a:fld>
            <a:endParaRPr lang="en-GB"/>
          </a:p>
        </p:txBody>
      </p:sp>
    </p:spTree>
    <p:extLst>
      <p:ext uri="{BB962C8B-B14F-4D97-AF65-F5344CB8AC3E}">
        <p14:creationId xmlns:p14="http://schemas.microsoft.com/office/powerpoint/2010/main" val="165437844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label">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250827" y="1279598"/>
            <a:ext cx="4321173" cy="4896000"/>
          </a:xfrm>
        </p:spPr>
        <p:txBody>
          <a:bodyPr/>
          <a:lstStyle>
            <a:lvl1pPr marL="0" indent="0">
              <a:buNone/>
              <a:defRPr/>
            </a:lvl1pPr>
          </a:lstStyle>
          <a:p>
            <a:endParaRPr lang="en-GB" dirty="0"/>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Content Placeholder 3"/>
          <p:cNvSpPr>
            <a:spLocks noGrp="1"/>
          </p:cNvSpPr>
          <p:nvPr>
            <p:ph sz="half" idx="2"/>
          </p:nvPr>
        </p:nvSpPr>
        <p:spPr>
          <a:xfrm>
            <a:off x="4572003" y="1268760"/>
            <a:ext cx="4321175" cy="4896000"/>
          </a:xfrm>
          <a:solidFill>
            <a:schemeClr val="accent4">
              <a:alpha val="40000"/>
            </a:schemeClr>
          </a:solidFill>
        </p:spPr>
        <p:txBody>
          <a:bodyPr>
            <a:normAutofit/>
          </a:bodyPr>
          <a:lstStyle>
            <a:lvl1pPr marL="0" indent="0">
              <a:buNone/>
              <a:defRPr sz="2400">
                <a:solidFill>
                  <a:schemeClr val="bg1"/>
                </a:solidFill>
              </a:defRPr>
            </a:lvl1pPr>
            <a:lvl2pPr marL="457200" indent="0">
              <a:buNone/>
              <a:defRPr sz="2400">
                <a:solidFill>
                  <a:schemeClr val="bg1"/>
                </a:solidFill>
              </a:defRPr>
            </a:lvl2pPr>
            <a:lvl3pPr marL="914400" indent="0">
              <a:buNone/>
              <a:defRPr sz="20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r>
              <a:rPr lang="en-GB" smtClean="0"/>
              <a:t>02/03/2016</a:t>
            </a:r>
            <a:endParaRPr lang="en-GB"/>
          </a:p>
        </p:txBody>
      </p:sp>
      <p:sp>
        <p:nvSpPr>
          <p:cNvPr id="6" name="Footer Placeholder 5"/>
          <p:cNvSpPr>
            <a:spLocks noGrp="1"/>
          </p:cNvSpPr>
          <p:nvPr>
            <p:ph type="ftr" sz="quarter" idx="11"/>
          </p:nvPr>
        </p:nvSpPr>
        <p:spPr/>
        <p:txBody>
          <a:bodyPr/>
          <a:lstStyle/>
          <a:p>
            <a:r>
              <a:rPr lang="en-GB" smtClean="0"/>
              <a:t>European Investment Bank Group</a:t>
            </a:r>
            <a:endParaRPr lang="en-GB"/>
          </a:p>
        </p:txBody>
      </p:sp>
      <p:sp>
        <p:nvSpPr>
          <p:cNvPr id="7" name="Slide Number Placeholder 6"/>
          <p:cNvSpPr>
            <a:spLocks noGrp="1"/>
          </p:cNvSpPr>
          <p:nvPr>
            <p:ph type="sldNum" sz="quarter" idx="12"/>
          </p:nvPr>
        </p:nvSpPr>
        <p:spPr/>
        <p:txBody>
          <a:bodyPr/>
          <a:lstStyle/>
          <a:p>
            <a:fld id="{7B5726B0-BA77-4468-99C9-1D2C1D064D21}" type="slidenum">
              <a:rPr lang="en-GB" smtClean="0"/>
              <a:t>‹#›</a:t>
            </a:fld>
            <a:endParaRPr lang="en-GB"/>
          </a:p>
        </p:txBody>
      </p:sp>
    </p:spTree>
    <p:extLst>
      <p:ext uri="{BB962C8B-B14F-4D97-AF65-F5344CB8AC3E}">
        <p14:creationId xmlns:p14="http://schemas.microsoft.com/office/powerpoint/2010/main" val="410644709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p>
            <a:r>
              <a:rPr lang="en-GB" smtClean="0"/>
              <a:t>02/03/2016</a:t>
            </a:r>
            <a:endParaRPr lang="en-GB" dirty="0"/>
          </a:p>
        </p:txBody>
      </p:sp>
      <p:sp>
        <p:nvSpPr>
          <p:cNvPr id="4" name="Footer Placeholder 3"/>
          <p:cNvSpPr>
            <a:spLocks noGrp="1"/>
          </p:cNvSpPr>
          <p:nvPr>
            <p:ph type="ftr" sz="quarter" idx="11"/>
          </p:nvPr>
        </p:nvSpPr>
        <p:spPr/>
        <p:txBody>
          <a:bodyPr/>
          <a:lstStyle/>
          <a:p>
            <a:r>
              <a:rPr lang="en-GB" smtClean="0"/>
              <a:t>European Investment Bank Group</a:t>
            </a:r>
            <a:endParaRPr lang="en-GB" dirty="0"/>
          </a:p>
        </p:txBody>
      </p:sp>
      <p:sp>
        <p:nvSpPr>
          <p:cNvPr id="5" name="Slide Number Placeholder 4"/>
          <p:cNvSpPr>
            <a:spLocks noGrp="1"/>
          </p:cNvSpPr>
          <p:nvPr>
            <p:ph type="sldNum" sz="quarter" idx="12"/>
          </p:nvPr>
        </p:nvSpPr>
        <p:spPr/>
        <p:txBody>
          <a:bodyPr/>
          <a:lstStyle/>
          <a:p>
            <a:fld id="{FD0A51CA-4611-42BC-8C78-05A9D4A054CC}" type="slidenum">
              <a:rPr lang="en-GB" smtClean="0"/>
              <a:pPr/>
              <a:t>‹#›</a:t>
            </a:fld>
            <a:endParaRPr lang="en-GB" dirty="0"/>
          </a:p>
        </p:txBody>
      </p:sp>
      <p:sp>
        <p:nvSpPr>
          <p:cNvPr id="7" name="Picture Placeholder 6"/>
          <p:cNvSpPr>
            <a:spLocks noGrp="1"/>
          </p:cNvSpPr>
          <p:nvPr>
            <p:ph type="pic" sz="quarter" idx="13" hasCustomPrompt="1"/>
          </p:nvPr>
        </p:nvSpPr>
        <p:spPr>
          <a:xfrm>
            <a:off x="250825" y="1268414"/>
            <a:ext cx="4284000" cy="4032795"/>
          </a:xfrm>
        </p:spPr>
        <p:txBody>
          <a:bodyPr/>
          <a:lstStyle>
            <a:lvl1pPr marL="0" indent="0">
              <a:buNone/>
              <a:defRPr/>
            </a:lvl1pPr>
          </a:lstStyle>
          <a:p>
            <a:r>
              <a:rPr lang="fr-BE" dirty="0" smtClean="0"/>
              <a:t>Click to insert </a:t>
            </a:r>
            <a:r>
              <a:rPr lang="fr-BE" dirty="0" err="1" smtClean="0"/>
              <a:t>your</a:t>
            </a:r>
            <a:r>
              <a:rPr lang="fr-BE" dirty="0" smtClean="0"/>
              <a:t> Picture</a:t>
            </a:r>
            <a:endParaRPr lang="en-GB" dirty="0"/>
          </a:p>
        </p:txBody>
      </p:sp>
      <p:sp>
        <p:nvSpPr>
          <p:cNvPr id="8" name="Picture Placeholder 6"/>
          <p:cNvSpPr>
            <a:spLocks noGrp="1"/>
          </p:cNvSpPr>
          <p:nvPr>
            <p:ph type="pic" sz="quarter" idx="14" hasCustomPrompt="1"/>
          </p:nvPr>
        </p:nvSpPr>
        <p:spPr>
          <a:xfrm>
            <a:off x="4608004" y="1269850"/>
            <a:ext cx="4284000" cy="4031358"/>
          </a:xfrm>
        </p:spPr>
        <p:txBody>
          <a:bodyPr/>
          <a:lstStyle>
            <a:lvl1pPr marL="0" indent="0">
              <a:buNone/>
              <a:defRPr/>
            </a:lvl1pPr>
          </a:lstStyle>
          <a:p>
            <a:r>
              <a:rPr lang="fr-BE" dirty="0" smtClean="0"/>
              <a:t>Click to insert </a:t>
            </a:r>
            <a:r>
              <a:rPr lang="fr-BE" dirty="0" err="1" smtClean="0"/>
              <a:t>your</a:t>
            </a:r>
            <a:r>
              <a:rPr lang="fr-BE" dirty="0" smtClean="0"/>
              <a:t> Picture</a:t>
            </a:r>
            <a:endParaRPr lang="en-GB" dirty="0"/>
          </a:p>
        </p:txBody>
      </p:sp>
      <p:sp>
        <p:nvSpPr>
          <p:cNvPr id="10" name="Text Placeholder 9"/>
          <p:cNvSpPr>
            <a:spLocks noGrp="1"/>
          </p:cNvSpPr>
          <p:nvPr>
            <p:ph type="body" sz="quarter" idx="15"/>
          </p:nvPr>
        </p:nvSpPr>
        <p:spPr>
          <a:xfrm>
            <a:off x="250827" y="5373216"/>
            <a:ext cx="8642351" cy="792634"/>
          </a:xfrm>
          <a:solidFill>
            <a:schemeClr val="accent2"/>
          </a:solidFill>
        </p:spPr>
        <p:txBody>
          <a:bodyPr>
            <a:normAutofit/>
          </a:bodyPr>
          <a:lstStyle>
            <a:lvl1pPr marL="0" indent="0">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411053845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7.xml"/><Relationship Id="rId7"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619672" y="6480000"/>
            <a:ext cx="971128" cy="144000"/>
          </a:xfrm>
          <a:prstGeom prst="rect">
            <a:avLst/>
          </a:prstGeom>
        </p:spPr>
        <p:txBody>
          <a:bodyPr vert="horz" lIns="91440" tIns="45720" rIns="91440" bIns="45720" rtlCol="0" anchor="ctr"/>
          <a:lstStyle>
            <a:lvl1pPr algn="l">
              <a:defRPr sz="900">
                <a:solidFill>
                  <a:schemeClr val="bg1"/>
                </a:solidFill>
              </a:defRPr>
            </a:lvl1pPr>
          </a:lstStyle>
          <a:p>
            <a:r>
              <a:rPr lang="en-GB" smtClean="0"/>
              <a:t>02/03/2016</a:t>
            </a:r>
            <a:endParaRPr lang="en-GB" dirty="0"/>
          </a:p>
        </p:txBody>
      </p:sp>
      <p:sp>
        <p:nvSpPr>
          <p:cNvPr id="5" name="Footer Placeholder 4"/>
          <p:cNvSpPr>
            <a:spLocks noGrp="1"/>
          </p:cNvSpPr>
          <p:nvPr>
            <p:ph type="ftr" sz="quarter" idx="3"/>
          </p:nvPr>
        </p:nvSpPr>
        <p:spPr>
          <a:xfrm>
            <a:off x="2952000" y="6480000"/>
            <a:ext cx="3960000" cy="144000"/>
          </a:xfrm>
          <a:prstGeom prst="rect">
            <a:avLst/>
          </a:prstGeom>
        </p:spPr>
        <p:txBody>
          <a:bodyPr vert="horz" lIns="91440" tIns="45720" rIns="91440" bIns="45720" rtlCol="0" anchor="ctr"/>
          <a:lstStyle>
            <a:lvl1pPr algn="ctr">
              <a:defRPr sz="900" b="0">
                <a:solidFill>
                  <a:schemeClr val="bg1"/>
                </a:solidFill>
              </a:defRPr>
            </a:lvl1pPr>
          </a:lstStyle>
          <a:p>
            <a:r>
              <a:rPr lang="en-GB" dirty="0" smtClean="0"/>
              <a:t>European Investment Bank Group</a:t>
            </a:r>
            <a:endParaRPr lang="en-GB" dirty="0"/>
          </a:p>
        </p:txBody>
      </p:sp>
      <p:sp>
        <p:nvSpPr>
          <p:cNvPr id="6" name="Slide Number Placeholder 5"/>
          <p:cNvSpPr>
            <a:spLocks noGrp="1"/>
          </p:cNvSpPr>
          <p:nvPr>
            <p:ph type="sldNum" sz="quarter" idx="4"/>
          </p:nvPr>
        </p:nvSpPr>
        <p:spPr>
          <a:xfrm>
            <a:off x="7272000" y="6480000"/>
            <a:ext cx="1620000" cy="144000"/>
          </a:xfrm>
          <a:prstGeom prst="rect">
            <a:avLst/>
          </a:prstGeom>
        </p:spPr>
        <p:txBody>
          <a:bodyPr vert="horz" lIns="91440" tIns="45720" rIns="91440" bIns="45720" rtlCol="0" anchor="ctr"/>
          <a:lstStyle>
            <a:lvl1pPr algn="r">
              <a:defRPr sz="900">
                <a:solidFill>
                  <a:schemeClr val="bg1"/>
                </a:solidFill>
              </a:defRPr>
            </a:lvl1pPr>
          </a:lstStyle>
          <a:p>
            <a:fld id="{FD0A51CA-4611-42BC-8C78-05A9D4A054CC}" type="slidenum">
              <a:rPr lang="en-GB" smtClean="0"/>
              <a:pPr/>
              <a:t>‹#›</a:t>
            </a:fld>
            <a:endParaRPr lang="en-GB" dirty="0"/>
          </a:p>
        </p:txBody>
      </p:sp>
    </p:spTree>
    <p:extLst>
      <p:ext uri="{BB962C8B-B14F-4D97-AF65-F5344CB8AC3E}">
        <p14:creationId xmlns:p14="http://schemas.microsoft.com/office/powerpoint/2010/main" val="2247225"/>
      </p:ext>
    </p:extLst>
  </p:cSld>
  <p:clrMap bg1="lt1" tx1="dk1" bg2="lt2" tx2="dk2" accent1="accent1" accent2="accent2" accent3="accent3" accent4="accent4" accent5="accent5" accent6="accent6" hlink="hlink" folHlink="folHlink"/>
  <p:sldLayoutIdLst>
    <p:sldLayoutId id="2147483681" r:id="rId1"/>
    <p:sldLayoutId id="2147483658" r:id="rId2"/>
    <p:sldLayoutId id="2147483649" r:id="rId3"/>
    <p:sldLayoutId id="2147483698" r:id="rId4"/>
    <p:sldLayoutId id="2147483699" r:id="rId5"/>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914400" rtl="0" eaLnBrk="1" latinLnBrk="0" hangingPunct="1">
        <a:spcBef>
          <a:spcPct val="20000"/>
        </a:spcBef>
        <a:buClr>
          <a:schemeClr val="accent4"/>
        </a:buClr>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20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20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999" y="225424"/>
            <a:ext cx="8643600" cy="576000"/>
          </a:xfrm>
          <a:prstGeom prst="rect">
            <a:avLst/>
          </a:prstGeom>
        </p:spPr>
        <p:txBody>
          <a:bodyPr vert="horz" lIns="91440" tIns="45720" rIns="91440" bIns="45720" rtlCol="0" anchor="t">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251521" y="1268760"/>
            <a:ext cx="8641657" cy="488968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1620000" y="6480000"/>
            <a:ext cx="972000" cy="144000"/>
          </a:xfrm>
          <a:prstGeom prst="rect">
            <a:avLst/>
          </a:prstGeom>
        </p:spPr>
        <p:txBody>
          <a:bodyPr vert="horz" lIns="91440" tIns="45720" rIns="91440" bIns="45720" rtlCol="0" anchor="ctr"/>
          <a:lstStyle>
            <a:lvl1pPr algn="l">
              <a:defRPr sz="900">
                <a:solidFill>
                  <a:schemeClr val="bg1"/>
                </a:solidFill>
              </a:defRPr>
            </a:lvl1pPr>
          </a:lstStyle>
          <a:p>
            <a:r>
              <a:rPr lang="en-GB" smtClean="0"/>
              <a:t>02/03/2016</a:t>
            </a:r>
            <a:endParaRPr lang="en-GB" dirty="0"/>
          </a:p>
        </p:txBody>
      </p:sp>
      <p:sp>
        <p:nvSpPr>
          <p:cNvPr id="5" name="Footer Placeholder 4"/>
          <p:cNvSpPr>
            <a:spLocks noGrp="1"/>
          </p:cNvSpPr>
          <p:nvPr>
            <p:ph type="ftr" sz="quarter" idx="3"/>
          </p:nvPr>
        </p:nvSpPr>
        <p:spPr>
          <a:xfrm>
            <a:off x="2952000" y="6480000"/>
            <a:ext cx="3960260" cy="144000"/>
          </a:xfrm>
          <a:prstGeom prst="rect">
            <a:avLst/>
          </a:prstGeom>
        </p:spPr>
        <p:txBody>
          <a:bodyPr vert="horz" lIns="91440" tIns="45720" rIns="91440" bIns="45720" rtlCol="0" anchor="ctr"/>
          <a:lstStyle>
            <a:lvl1pPr algn="ctr">
              <a:defRPr sz="900" b="0">
                <a:solidFill>
                  <a:schemeClr val="bg1"/>
                </a:solidFill>
              </a:defRPr>
            </a:lvl1pPr>
          </a:lstStyle>
          <a:p>
            <a:r>
              <a:rPr lang="en-GB" dirty="0" smtClean="0"/>
              <a:t>European Investment Bank Group</a:t>
            </a:r>
            <a:endParaRPr lang="en-GB" dirty="0"/>
          </a:p>
        </p:txBody>
      </p:sp>
      <p:sp>
        <p:nvSpPr>
          <p:cNvPr id="6" name="Slide Number Placeholder 5"/>
          <p:cNvSpPr>
            <a:spLocks noGrp="1"/>
          </p:cNvSpPr>
          <p:nvPr>
            <p:ph type="sldNum" sz="quarter" idx="4"/>
          </p:nvPr>
        </p:nvSpPr>
        <p:spPr>
          <a:xfrm>
            <a:off x="7272000" y="6480000"/>
            <a:ext cx="1620000" cy="144000"/>
          </a:xfrm>
          <a:prstGeom prst="rect">
            <a:avLst/>
          </a:prstGeom>
        </p:spPr>
        <p:txBody>
          <a:bodyPr vert="horz" lIns="91440" tIns="45720" rIns="91440" bIns="45720" rtlCol="0" anchor="ctr"/>
          <a:lstStyle>
            <a:lvl1pPr algn="r">
              <a:defRPr sz="900" b="0">
                <a:solidFill>
                  <a:schemeClr val="bg1"/>
                </a:solidFill>
              </a:defRPr>
            </a:lvl1pPr>
          </a:lstStyle>
          <a:p>
            <a:fld id="{FD0A51CA-4611-42BC-8C78-05A9D4A054CC}" type="slidenum">
              <a:rPr lang="en-GB" smtClean="0"/>
              <a:pPr/>
              <a:t>‹#›</a:t>
            </a:fld>
            <a:endParaRPr lang="en-GB" dirty="0"/>
          </a:p>
        </p:txBody>
      </p:sp>
    </p:spTree>
    <p:extLst>
      <p:ext uri="{BB962C8B-B14F-4D97-AF65-F5344CB8AC3E}">
        <p14:creationId xmlns:p14="http://schemas.microsoft.com/office/powerpoint/2010/main" val="3384744402"/>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79" r:id="rId3"/>
    <p:sldLayoutId id="2147483680" r:id="rId4"/>
    <p:sldLayoutId id="2147483682" r:id="rId5"/>
    <p:sldLayoutId id="2147483676" r:id="rId6"/>
  </p:sldLayoutIdLst>
  <p:timing>
    <p:tnLst>
      <p:par>
        <p:cTn id="1" dur="indefinite" restart="never" nodeType="tmRoot"/>
      </p:par>
    </p:tnLst>
  </p:timing>
  <p:hf hdr="0"/>
  <p:txStyles>
    <p:titleStyle>
      <a:lvl1pPr algn="r" defTabSz="914400" rtl="0" eaLnBrk="1" latinLnBrk="0" hangingPunct="1">
        <a:spcBef>
          <a:spcPct val="0"/>
        </a:spcBef>
        <a:buNone/>
        <a:defRPr sz="3200" kern="1200">
          <a:solidFill>
            <a:schemeClr val="tx2"/>
          </a:solidFill>
          <a:latin typeface="+mj-lt"/>
          <a:ea typeface="+mj-ea"/>
          <a:cs typeface="+mj-cs"/>
        </a:defRPr>
      </a:lvl1pPr>
    </p:titleStyle>
    <p:bodyStyle>
      <a:lvl1pPr marL="342900" indent="-342900" algn="l" defTabSz="914400" rtl="0" eaLnBrk="1" latinLnBrk="0" hangingPunct="1">
        <a:spcBef>
          <a:spcPct val="20000"/>
        </a:spcBef>
        <a:buClr>
          <a:schemeClr val="accent4"/>
        </a:buClr>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2000" kern="1200">
          <a:solidFill>
            <a:schemeClr val="bg1">
              <a:lumMod val="50000"/>
            </a:schemeClr>
          </a:solidFill>
          <a:latin typeface="+mn-lt"/>
          <a:ea typeface="+mn-ea"/>
          <a:cs typeface="+mn-cs"/>
        </a:defRPr>
      </a:lvl4pPr>
      <a:lvl5pPr marL="1828800" indent="0" algn="l" defTabSz="914400" rtl="0" eaLnBrk="1" latinLnBrk="0" hangingPunct="1">
        <a:spcBef>
          <a:spcPct val="20000"/>
        </a:spcBef>
        <a:buClr>
          <a:schemeClr val="tx2"/>
        </a:buClr>
        <a:buFont typeface="Arial" pitchFamily="34" charset="0"/>
        <a:buNone/>
        <a:defRPr sz="20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136000" y="6264000"/>
            <a:ext cx="792000" cy="144000"/>
          </a:xfrm>
          <a:prstGeom prst="rect">
            <a:avLst/>
          </a:prstGeom>
        </p:spPr>
        <p:txBody>
          <a:bodyPr vert="horz" lIns="91440" tIns="45720" rIns="91440" bIns="45720" rtlCol="0" anchor="ctr"/>
          <a:lstStyle>
            <a:lvl1pPr algn="r">
              <a:defRPr sz="900">
                <a:solidFill>
                  <a:schemeClr val="tx2"/>
                </a:solidFill>
              </a:defRPr>
            </a:lvl1pPr>
          </a:lstStyle>
          <a:p>
            <a:r>
              <a:rPr lang="en-GB" smtClean="0"/>
              <a:t>02/03/2016</a:t>
            </a:r>
            <a:endParaRPr lang="en-GB" dirty="0"/>
          </a:p>
        </p:txBody>
      </p:sp>
      <p:sp>
        <p:nvSpPr>
          <p:cNvPr id="5" name="Footer Placeholder 4"/>
          <p:cNvSpPr>
            <a:spLocks noGrp="1"/>
          </p:cNvSpPr>
          <p:nvPr>
            <p:ph type="ftr" sz="quarter" idx="3"/>
          </p:nvPr>
        </p:nvSpPr>
        <p:spPr>
          <a:xfrm>
            <a:off x="2952000" y="6480000"/>
            <a:ext cx="3960000" cy="144016"/>
          </a:xfrm>
          <a:prstGeom prst="rect">
            <a:avLst/>
          </a:prstGeom>
        </p:spPr>
        <p:txBody>
          <a:bodyPr vert="horz" lIns="91440" tIns="45720" rIns="91440" bIns="45720" rtlCol="0" anchor="ctr"/>
          <a:lstStyle>
            <a:lvl1pPr algn="ctr">
              <a:defRPr sz="900" b="0">
                <a:solidFill>
                  <a:schemeClr val="tx2"/>
                </a:solidFill>
              </a:defRPr>
            </a:lvl1pPr>
          </a:lstStyle>
          <a:p>
            <a:r>
              <a:rPr lang="en-GB" smtClean="0"/>
              <a:t>European Investment Bank Group</a:t>
            </a:r>
            <a:endParaRPr lang="en-GB" dirty="0"/>
          </a:p>
        </p:txBody>
      </p:sp>
      <p:sp>
        <p:nvSpPr>
          <p:cNvPr id="6" name="Slide Number Placeholder 5"/>
          <p:cNvSpPr>
            <a:spLocks noGrp="1"/>
          </p:cNvSpPr>
          <p:nvPr>
            <p:ph type="sldNum" sz="quarter" idx="4"/>
          </p:nvPr>
        </p:nvSpPr>
        <p:spPr>
          <a:xfrm>
            <a:off x="8136000" y="6480000"/>
            <a:ext cx="792000" cy="144000"/>
          </a:xfrm>
          <a:prstGeom prst="rect">
            <a:avLst/>
          </a:prstGeom>
        </p:spPr>
        <p:txBody>
          <a:bodyPr vert="horz" lIns="91440" tIns="45720" rIns="91440" bIns="45720" rtlCol="0" anchor="ctr"/>
          <a:lstStyle>
            <a:lvl1pPr algn="r">
              <a:defRPr sz="900">
                <a:solidFill>
                  <a:schemeClr val="tx2"/>
                </a:solidFill>
              </a:defRPr>
            </a:lvl1pPr>
          </a:lstStyle>
          <a:p>
            <a:fld id="{FD0A51CA-4611-42BC-8C78-05A9D4A054CC}" type="slidenum">
              <a:rPr lang="en-GB" smtClean="0"/>
              <a:pPr/>
              <a:t>‹#›</a:t>
            </a:fld>
            <a:endParaRPr lang="en-GB" dirty="0"/>
          </a:p>
        </p:txBody>
      </p:sp>
      <p:pic>
        <p:nvPicPr>
          <p:cNvPr id="7" name="Picture 3"/>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800000" y="6354000"/>
            <a:ext cx="792088" cy="444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5795837"/>
      </p:ext>
    </p:extLst>
  </p:cSld>
  <p:clrMap bg1="lt1" tx1="dk1" bg2="lt2" tx2="dk2" accent1="accent1" accent2="accent2" accent3="accent3" accent4="accent4" accent5="accent5" accent6="accent6" hlink="hlink" folHlink="folHlink"/>
  <p:sldLayoutIdLst>
    <p:sldLayoutId id="2147483697" r:id="rId1"/>
    <p:sldLayoutId id="2147483695" r:id="rId2"/>
    <p:sldLayoutId id="2147483696" r:id="rId3"/>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914400" rtl="0" eaLnBrk="1" latinLnBrk="0" hangingPunct="1">
        <a:spcBef>
          <a:spcPct val="20000"/>
        </a:spcBef>
        <a:buClr>
          <a:schemeClr val="accent4"/>
        </a:buClr>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20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20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999" y="225424"/>
            <a:ext cx="8643600" cy="576000"/>
          </a:xfrm>
          <a:prstGeom prst="rect">
            <a:avLst/>
          </a:prstGeom>
        </p:spPr>
        <p:txBody>
          <a:bodyPr vert="horz" lIns="91440" tIns="45720" rIns="91440" bIns="45720" rtlCol="0" anchor="t">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251521" y="1268760"/>
            <a:ext cx="8641657" cy="488968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8136000" y="6264000"/>
            <a:ext cx="792000" cy="144000"/>
          </a:xfrm>
          <a:prstGeom prst="rect">
            <a:avLst/>
          </a:prstGeom>
        </p:spPr>
        <p:txBody>
          <a:bodyPr vert="horz" lIns="91440" tIns="45720" rIns="91440" bIns="45720" rtlCol="0" anchor="ctr"/>
          <a:lstStyle>
            <a:lvl1pPr algn="r">
              <a:defRPr sz="900">
                <a:solidFill>
                  <a:schemeClr val="tx2"/>
                </a:solidFill>
              </a:defRPr>
            </a:lvl1pPr>
          </a:lstStyle>
          <a:p>
            <a:r>
              <a:rPr lang="en-GB" smtClean="0"/>
              <a:t>02/03/2016</a:t>
            </a:r>
            <a:endParaRPr lang="en-GB" dirty="0"/>
          </a:p>
        </p:txBody>
      </p:sp>
      <p:sp>
        <p:nvSpPr>
          <p:cNvPr id="5" name="Footer Placeholder 4"/>
          <p:cNvSpPr>
            <a:spLocks noGrp="1"/>
          </p:cNvSpPr>
          <p:nvPr>
            <p:ph type="ftr" sz="quarter" idx="3"/>
          </p:nvPr>
        </p:nvSpPr>
        <p:spPr>
          <a:xfrm>
            <a:off x="2952000" y="6480000"/>
            <a:ext cx="3960000" cy="144000"/>
          </a:xfrm>
          <a:prstGeom prst="rect">
            <a:avLst/>
          </a:prstGeom>
        </p:spPr>
        <p:txBody>
          <a:bodyPr vert="horz" lIns="91440" tIns="45720" rIns="91440" bIns="45720" rtlCol="0" anchor="ctr"/>
          <a:lstStyle>
            <a:lvl1pPr algn="ctr">
              <a:defRPr sz="900" b="0">
                <a:solidFill>
                  <a:schemeClr val="tx2"/>
                </a:solidFill>
              </a:defRPr>
            </a:lvl1pPr>
          </a:lstStyle>
          <a:p>
            <a:r>
              <a:rPr lang="en-GB" smtClean="0"/>
              <a:t>European Investment Bank Group</a:t>
            </a:r>
            <a:endParaRPr lang="en-GB" dirty="0"/>
          </a:p>
        </p:txBody>
      </p:sp>
      <p:sp>
        <p:nvSpPr>
          <p:cNvPr id="6" name="Slide Number Placeholder 5"/>
          <p:cNvSpPr>
            <a:spLocks noGrp="1"/>
          </p:cNvSpPr>
          <p:nvPr>
            <p:ph type="sldNum" sz="quarter" idx="4"/>
          </p:nvPr>
        </p:nvSpPr>
        <p:spPr>
          <a:xfrm>
            <a:off x="8136000" y="6480000"/>
            <a:ext cx="792000" cy="144000"/>
          </a:xfrm>
          <a:prstGeom prst="rect">
            <a:avLst/>
          </a:prstGeom>
        </p:spPr>
        <p:txBody>
          <a:bodyPr vert="horz" lIns="91440" tIns="45720" rIns="91440" bIns="45720" rtlCol="0" anchor="ctr"/>
          <a:lstStyle>
            <a:lvl1pPr algn="r">
              <a:defRPr sz="900" b="0">
                <a:solidFill>
                  <a:schemeClr val="tx2"/>
                </a:solidFill>
              </a:defRPr>
            </a:lvl1pPr>
          </a:lstStyle>
          <a:p>
            <a:fld id="{FD0A51CA-4611-42BC-8C78-05A9D4A054CC}" type="slidenum">
              <a:rPr lang="en-GB" smtClean="0"/>
              <a:pPr/>
              <a:t>‹#›</a:t>
            </a:fld>
            <a:endParaRPr lang="en-GB" dirty="0"/>
          </a:p>
        </p:txBody>
      </p:sp>
      <p:pic>
        <p:nvPicPr>
          <p:cNvPr id="7" name="Picture 3"/>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1800000" y="6354000"/>
            <a:ext cx="792088" cy="444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785588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Lst>
  <p:timing>
    <p:tnLst>
      <p:par>
        <p:cTn id="1" dur="indefinite" restart="never" nodeType="tmRoot"/>
      </p:par>
    </p:tnLst>
  </p:timing>
  <p:hf hdr="0"/>
  <p:txStyles>
    <p:titleStyle>
      <a:lvl1pPr algn="r" defTabSz="914400" rtl="0" eaLnBrk="1" latinLnBrk="0" hangingPunct="1">
        <a:spcBef>
          <a:spcPct val="0"/>
        </a:spcBef>
        <a:buNone/>
        <a:defRPr sz="3200" kern="1200">
          <a:solidFill>
            <a:schemeClr val="tx2"/>
          </a:solidFill>
          <a:latin typeface="+mj-lt"/>
          <a:ea typeface="+mj-ea"/>
          <a:cs typeface="+mj-cs"/>
        </a:defRPr>
      </a:lvl1pPr>
    </p:titleStyle>
    <p:bodyStyle>
      <a:lvl1pPr marL="342900" indent="-342900" algn="l" defTabSz="914400" rtl="0" eaLnBrk="1" latinLnBrk="0" hangingPunct="1">
        <a:spcBef>
          <a:spcPct val="20000"/>
        </a:spcBef>
        <a:buClr>
          <a:schemeClr val="accent4"/>
        </a:buClr>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2000" kern="1200">
          <a:solidFill>
            <a:schemeClr val="bg1">
              <a:lumMod val="50000"/>
            </a:schemeClr>
          </a:solidFill>
          <a:latin typeface="+mn-lt"/>
          <a:ea typeface="+mn-ea"/>
          <a:cs typeface="+mn-cs"/>
        </a:defRPr>
      </a:lvl4pPr>
      <a:lvl5pPr marL="1828800" indent="0" algn="l" defTabSz="914400" rtl="0" eaLnBrk="1" latinLnBrk="0" hangingPunct="1">
        <a:spcBef>
          <a:spcPct val="20000"/>
        </a:spcBef>
        <a:buClr>
          <a:schemeClr val="tx2"/>
        </a:buClr>
        <a:buFont typeface="Arial" pitchFamily="34" charset="0"/>
        <a:buNone/>
        <a:defRPr sz="20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www.eib.org/eiah"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www.eib.org/"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hyperlink" Target="http://www.eif.org/" TargetMode="External"/><Relationship Id="rId3" Type="http://schemas.openxmlformats.org/officeDocument/2006/relationships/image" Target="../media/image15.png"/><Relationship Id="rId7" Type="http://schemas.openxmlformats.org/officeDocument/2006/relationships/hyperlink" Target="http://www.eib.org/pf4ee"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hyperlink" Target="http://www.eib.org/eiah" TargetMode="External"/><Relationship Id="rId5" Type="http://schemas.openxmlformats.org/officeDocument/2006/relationships/hyperlink" Target="http://www.eib.org/" TargetMode="External"/><Relationship Id="rId10" Type="http://schemas.openxmlformats.org/officeDocument/2006/relationships/image" Target="../media/image17.png"/><Relationship Id="rId4" Type="http://schemas.openxmlformats.org/officeDocument/2006/relationships/hyperlink" Target="mailto:martinjm@eib.org" TargetMode="External"/><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smtClean="0"/>
              <a:t>02/03/2016</a:t>
            </a:r>
            <a:endParaRPr lang="en-GB" dirty="0"/>
          </a:p>
        </p:txBody>
      </p:sp>
      <p:sp>
        <p:nvSpPr>
          <p:cNvPr id="3" name="Footer Placeholder 2"/>
          <p:cNvSpPr>
            <a:spLocks noGrp="1"/>
          </p:cNvSpPr>
          <p:nvPr>
            <p:ph type="ftr" sz="quarter" idx="11"/>
          </p:nvPr>
        </p:nvSpPr>
        <p:spPr/>
        <p:txBody>
          <a:bodyPr/>
          <a:lstStyle/>
          <a:p>
            <a:r>
              <a:rPr lang="en-GB" smtClean="0"/>
              <a:t>European Investment Bank Group</a:t>
            </a:r>
            <a:endParaRPr lang="en-GB" dirty="0"/>
          </a:p>
        </p:txBody>
      </p:sp>
      <p:sp>
        <p:nvSpPr>
          <p:cNvPr id="4" name="Slide Number Placeholder 3"/>
          <p:cNvSpPr>
            <a:spLocks noGrp="1"/>
          </p:cNvSpPr>
          <p:nvPr>
            <p:ph type="sldNum" sz="quarter" idx="12"/>
          </p:nvPr>
        </p:nvSpPr>
        <p:spPr/>
        <p:txBody>
          <a:bodyPr/>
          <a:lstStyle/>
          <a:p>
            <a:fld id="{FD0A51CA-4611-42BC-8C78-05A9D4A054CC}" type="slidenum">
              <a:rPr lang="en-GB" smtClean="0"/>
              <a:pPr/>
              <a:t>1</a:t>
            </a:fld>
            <a:endParaRPr lang="en-GB" dirty="0"/>
          </a:p>
        </p:txBody>
      </p:sp>
    </p:spTree>
    <p:extLst>
      <p:ext uri="{BB962C8B-B14F-4D97-AF65-F5344CB8AC3E}">
        <p14:creationId xmlns:p14="http://schemas.microsoft.com/office/powerpoint/2010/main" val="17568931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EIB project cycle</a:t>
            </a:r>
          </a:p>
        </p:txBody>
      </p:sp>
      <p:sp>
        <p:nvSpPr>
          <p:cNvPr id="3" name="Content Placeholder 2"/>
          <p:cNvSpPr>
            <a:spLocks noGrp="1"/>
          </p:cNvSpPr>
          <p:nvPr>
            <p:ph idx="1"/>
          </p:nvPr>
        </p:nvSpPr>
        <p:spPr/>
        <p:txBody>
          <a:bodyPr/>
          <a:lstStyle/>
          <a:p>
            <a:pPr marL="0" indent="0" algn="ctr">
              <a:buNone/>
            </a:pPr>
            <a:r>
              <a:rPr lang="en-US" dirty="0">
                <a:solidFill>
                  <a:schemeClr val="tx2"/>
                </a:solidFill>
              </a:rPr>
              <a:t>We support sound and sustainable projects</a:t>
            </a:r>
          </a:p>
          <a:p>
            <a:endParaRPr lang="en-GB" dirty="0"/>
          </a:p>
        </p:txBody>
      </p:sp>
      <p:sp>
        <p:nvSpPr>
          <p:cNvPr id="4" name="Date Placeholder 3"/>
          <p:cNvSpPr>
            <a:spLocks noGrp="1"/>
          </p:cNvSpPr>
          <p:nvPr>
            <p:ph type="dt" sz="half" idx="10"/>
          </p:nvPr>
        </p:nvSpPr>
        <p:spPr/>
        <p:txBody>
          <a:bodyPr/>
          <a:lstStyle/>
          <a:p>
            <a:r>
              <a:rPr lang="en-GB" smtClean="0"/>
              <a:t>02/03/2016</a:t>
            </a:r>
            <a:endParaRPr lang="en-GB" dirty="0"/>
          </a:p>
        </p:txBody>
      </p:sp>
      <p:sp>
        <p:nvSpPr>
          <p:cNvPr id="5" name="Footer Placeholder 4"/>
          <p:cNvSpPr>
            <a:spLocks noGrp="1"/>
          </p:cNvSpPr>
          <p:nvPr>
            <p:ph type="ftr" sz="quarter" idx="11"/>
          </p:nvPr>
        </p:nvSpPr>
        <p:spPr/>
        <p:txBody>
          <a:bodyPr/>
          <a:lstStyle/>
          <a:p>
            <a:r>
              <a:rPr lang="en-GB" smtClean="0"/>
              <a:t>European Investment Bank Group</a:t>
            </a:r>
            <a:endParaRPr lang="en-GB" dirty="0"/>
          </a:p>
        </p:txBody>
      </p:sp>
      <p:sp>
        <p:nvSpPr>
          <p:cNvPr id="6" name="Slide Number Placeholder 5"/>
          <p:cNvSpPr>
            <a:spLocks noGrp="1"/>
          </p:cNvSpPr>
          <p:nvPr>
            <p:ph type="sldNum" sz="quarter" idx="12"/>
          </p:nvPr>
        </p:nvSpPr>
        <p:spPr/>
        <p:txBody>
          <a:bodyPr/>
          <a:lstStyle/>
          <a:p>
            <a:fld id="{FD0A51CA-4611-42BC-8C78-05A9D4A054CC}" type="slidenum">
              <a:rPr lang="en-GB" smtClean="0"/>
              <a:pPr/>
              <a:t>10</a:t>
            </a:fld>
            <a:endParaRPr lang="en-GB"/>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14" y="2501280"/>
            <a:ext cx="8964486" cy="3319868"/>
          </a:xfrm>
          <a:prstGeom prst="rect">
            <a:avLst/>
          </a:prstGeom>
        </p:spPr>
      </p:pic>
    </p:spTree>
    <p:extLst>
      <p:ext uri="{BB962C8B-B14F-4D97-AF65-F5344CB8AC3E}">
        <p14:creationId xmlns:p14="http://schemas.microsoft.com/office/powerpoint/2010/main" val="918354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European Fund for Strategic Investments </a:t>
            </a:r>
            <a:r>
              <a:rPr lang="en-US" sz="2400" dirty="0"/>
              <a:t>(EFSI)</a:t>
            </a:r>
            <a:endParaRPr lang="en-GB" sz="2400" dirty="0"/>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2984" y="1283907"/>
            <a:ext cx="8638032" cy="4858511"/>
          </a:xfrm>
        </p:spPr>
      </p:pic>
      <p:sp>
        <p:nvSpPr>
          <p:cNvPr id="4" name="Date Placeholder 3"/>
          <p:cNvSpPr>
            <a:spLocks noGrp="1"/>
          </p:cNvSpPr>
          <p:nvPr>
            <p:ph type="dt" sz="half" idx="10"/>
          </p:nvPr>
        </p:nvSpPr>
        <p:spPr/>
        <p:txBody>
          <a:bodyPr/>
          <a:lstStyle/>
          <a:p>
            <a:r>
              <a:rPr lang="en-GB" smtClean="0"/>
              <a:t>02/03/2016</a:t>
            </a:r>
            <a:endParaRPr lang="en-GB" dirty="0"/>
          </a:p>
        </p:txBody>
      </p:sp>
      <p:sp>
        <p:nvSpPr>
          <p:cNvPr id="5" name="Footer Placeholder 4"/>
          <p:cNvSpPr>
            <a:spLocks noGrp="1"/>
          </p:cNvSpPr>
          <p:nvPr>
            <p:ph type="ftr" sz="quarter" idx="11"/>
          </p:nvPr>
        </p:nvSpPr>
        <p:spPr/>
        <p:txBody>
          <a:bodyPr/>
          <a:lstStyle/>
          <a:p>
            <a:r>
              <a:rPr lang="en-GB" smtClean="0"/>
              <a:t>European Investment Bank Group</a:t>
            </a:r>
            <a:endParaRPr lang="en-GB" dirty="0"/>
          </a:p>
        </p:txBody>
      </p:sp>
      <p:sp>
        <p:nvSpPr>
          <p:cNvPr id="6" name="Slide Number Placeholder 5"/>
          <p:cNvSpPr>
            <a:spLocks noGrp="1"/>
          </p:cNvSpPr>
          <p:nvPr>
            <p:ph type="sldNum" sz="quarter" idx="12"/>
          </p:nvPr>
        </p:nvSpPr>
        <p:spPr/>
        <p:txBody>
          <a:bodyPr/>
          <a:lstStyle/>
          <a:p>
            <a:fld id="{FD0A51CA-4611-42BC-8C78-05A9D4A054CC}" type="slidenum">
              <a:rPr lang="en-GB" smtClean="0"/>
              <a:pPr/>
              <a:t>11</a:t>
            </a:fld>
            <a:endParaRPr lang="en-GB"/>
          </a:p>
        </p:txBody>
      </p:sp>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0000" y="6354000"/>
            <a:ext cx="792088" cy="444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15130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A responsible bank</a:t>
            </a:r>
          </a:p>
        </p:txBody>
      </p:sp>
      <p:sp>
        <p:nvSpPr>
          <p:cNvPr id="3" name="Content Placeholder 2"/>
          <p:cNvSpPr>
            <a:spLocks noGrp="1"/>
          </p:cNvSpPr>
          <p:nvPr>
            <p:ph idx="1"/>
          </p:nvPr>
        </p:nvSpPr>
        <p:spPr/>
        <p:txBody>
          <a:bodyPr>
            <a:normAutofit/>
          </a:bodyPr>
          <a:lstStyle/>
          <a:p>
            <a:pPr marL="0" indent="0" algn="ctr">
              <a:buNone/>
            </a:pPr>
            <a:r>
              <a:rPr lang="en-US" dirty="0">
                <a:solidFill>
                  <a:schemeClr val="tx2"/>
                </a:solidFill>
              </a:rPr>
              <a:t>Corporate responsibility is part of all of our </a:t>
            </a:r>
            <a:r>
              <a:rPr lang="en-US" dirty="0" smtClean="0">
                <a:solidFill>
                  <a:schemeClr val="tx2"/>
                </a:solidFill>
              </a:rPr>
              <a:t>activities</a:t>
            </a:r>
          </a:p>
          <a:p>
            <a:endParaRPr lang="en-US" dirty="0"/>
          </a:p>
          <a:p>
            <a:r>
              <a:rPr lang="en-US" dirty="0" smtClean="0"/>
              <a:t>We </a:t>
            </a:r>
            <a:r>
              <a:rPr lang="en-US" dirty="0"/>
              <a:t>strive to improve the lives of people by promoting sustainable and inclusive growth</a:t>
            </a:r>
          </a:p>
          <a:p>
            <a:r>
              <a:rPr lang="en-US" dirty="0"/>
              <a:t>We are committed to:</a:t>
            </a:r>
          </a:p>
          <a:p>
            <a:pPr lvl="1"/>
            <a:r>
              <a:rPr lang="en-US" dirty="0" smtClean="0"/>
              <a:t>integrating </a:t>
            </a:r>
            <a:r>
              <a:rPr lang="en-US" dirty="0"/>
              <a:t>high environmental and social standards into our business </a:t>
            </a:r>
            <a:r>
              <a:rPr lang="en-US" dirty="0" smtClean="0"/>
              <a:t>activities;</a:t>
            </a:r>
            <a:endParaRPr lang="en-US" dirty="0"/>
          </a:p>
          <a:p>
            <a:pPr lvl="1"/>
            <a:r>
              <a:rPr lang="en-US" dirty="0" smtClean="0"/>
              <a:t>ensuring </a:t>
            </a:r>
            <a:r>
              <a:rPr lang="en-US" dirty="0"/>
              <a:t>strong governance, transparency and accountability, for us and our </a:t>
            </a:r>
            <a:r>
              <a:rPr lang="en-US" dirty="0" smtClean="0"/>
              <a:t>counterparts;</a:t>
            </a:r>
            <a:endParaRPr lang="en-US" dirty="0"/>
          </a:p>
          <a:p>
            <a:pPr lvl="1"/>
            <a:r>
              <a:rPr lang="en-US" dirty="0" err="1" smtClean="0"/>
              <a:t>minimising</a:t>
            </a:r>
            <a:r>
              <a:rPr lang="en-US" dirty="0" smtClean="0"/>
              <a:t> </a:t>
            </a:r>
            <a:r>
              <a:rPr lang="en-US" dirty="0"/>
              <a:t>our own environmental </a:t>
            </a:r>
            <a:r>
              <a:rPr lang="en-US" dirty="0" smtClean="0"/>
              <a:t>footprint.</a:t>
            </a:r>
            <a:endParaRPr lang="en-US" dirty="0"/>
          </a:p>
          <a:p>
            <a:endParaRPr lang="en-GB" dirty="0"/>
          </a:p>
        </p:txBody>
      </p:sp>
      <p:sp>
        <p:nvSpPr>
          <p:cNvPr id="4" name="Date Placeholder 3"/>
          <p:cNvSpPr>
            <a:spLocks noGrp="1"/>
          </p:cNvSpPr>
          <p:nvPr>
            <p:ph type="dt" sz="half" idx="10"/>
          </p:nvPr>
        </p:nvSpPr>
        <p:spPr/>
        <p:txBody>
          <a:bodyPr/>
          <a:lstStyle/>
          <a:p>
            <a:r>
              <a:rPr lang="en-GB" smtClean="0"/>
              <a:t>02/03/2016</a:t>
            </a:r>
            <a:endParaRPr lang="en-GB" dirty="0"/>
          </a:p>
        </p:txBody>
      </p:sp>
      <p:sp>
        <p:nvSpPr>
          <p:cNvPr id="5" name="Footer Placeholder 4"/>
          <p:cNvSpPr>
            <a:spLocks noGrp="1"/>
          </p:cNvSpPr>
          <p:nvPr>
            <p:ph type="ftr" sz="quarter" idx="11"/>
          </p:nvPr>
        </p:nvSpPr>
        <p:spPr/>
        <p:txBody>
          <a:bodyPr/>
          <a:lstStyle/>
          <a:p>
            <a:r>
              <a:rPr lang="en-GB" smtClean="0"/>
              <a:t>European Investment Bank Group</a:t>
            </a:r>
            <a:endParaRPr lang="en-GB" dirty="0"/>
          </a:p>
        </p:txBody>
      </p:sp>
      <p:sp>
        <p:nvSpPr>
          <p:cNvPr id="6" name="Slide Number Placeholder 5"/>
          <p:cNvSpPr>
            <a:spLocks noGrp="1"/>
          </p:cNvSpPr>
          <p:nvPr>
            <p:ph type="sldNum" sz="quarter" idx="12"/>
          </p:nvPr>
        </p:nvSpPr>
        <p:spPr/>
        <p:txBody>
          <a:bodyPr/>
          <a:lstStyle/>
          <a:p>
            <a:fld id="{FD0A51CA-4611-42BC-8C78-05A9D4A054CC}" type="slidenum">
              <a:rPr lang="en-GB" smtClean="0"/>
              <a:pPr/>
              <a:t>12</a:t>
            </a:fld>
            <a:endParaRPr lang="en-GB"/>
          </a:p>
        </p:txBody>
      </p:sp>
    </p:spTree>
    <p:extLst>
      <p:ext uri="{BB962C8B-B14F-4D97-AF65-F5344CB8AC3E}">
        <p14:creationId xmlns:p14="http://schemas.microsoft.com/office/powerpoint/2010/main" val="9065842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lumMod val="50000"/>
                  </a:schemeClr>
                </a:solidFill>
              </a:rPr>
              <a:t>We </a:t>
            </a:r>
            <a:r>
              <a:rPr lang="en-US" dirty="0" smtClean="0">
                <a:solidFill>
                  <a:schemeClr val="bg1">
                    <a:lumMod val="50000"/>
                  </a:schemeClr>
                </a:solidFill>
              </a:rPr>
              <a:t>are the world’s </a:t>
            </a:r>
            <a:r>
              <a:rPr lang="en-US" dirty="0" smtClean="0"/>
              <a:t>largest</a:t>
            </a:r>
            <a:r>
              <a:rPr lang="en-US" dirty="0" smtClean="0">
                <a:solidFill>
                  <a:schemeClr val="bg1">
                    <a:lumMod val="50000"/>
                  </a:schemeClr>
                </a:solidFill>
              </a:rPr>
              <a:t> </a:t>
            </a:r>
            <a:br>
              <a:rPr lang="en-US" dirty="0" smtClean="0">
                <a:solidFill>
                  <a:schemeClr val="bg1">
                    <a:lumMod val="50000"/>
                  </a:schemeClr>
                </a:solidFill>
              </a:rPr>
            </a:br>
            <a:r>
              <a:rPr lang="en-US" dirty="0" smtClean="0">
                <a:solidFill>
                  <a:schemeClr val="bg1">
                    <a:lumMod val="50000"/>
                  </a:schemeClr>
                </a:solidFill>
              </a:rPr>
              <a:t>supranational borrower</a:t>
            </a:r>
            <a:endParaRPr lang="en-GB" dirty="0">
              <a:solidFill>
                <a:schemeClr val="bg1">
                  <a:lumMod val="50000"/>
                </a:schemeClr>
              </a:solidFill>
            </a:endParaRPr>
          </a:p>
        </p:txBody>
      </p:sp>
      <p:sp>
        <p:nvSpPr>
          <p:cNvPr id="4" name="Date Placeholder 3"/>
          <p:cNvSpPr>
            <a:spLocks noGrp="1"/>
          </p:cNvSpPr>
          <p:nvPr>
            <p:ph type="dt" sz="half" idx="10"/>
          </p:nvPr>
        </p:nvSpPr>
        <p:spPr/>
        <p:txBody>
          <a:bodyPr/>
          <a:lstStyle/>
          <a:p>
            <a:r>
              <a:rPr lang="en-GB" smtClean="0"/>
              <a:t>02/03/2016</a:t>
            </a:r>
            <a:endParaRPr lang="en-GB" dirty="0"/>
          </a:p>
        </p:txBody>
      </p:sp>
      <p:sp>
        <p:nvSpPr>
          <p:cNvPr id="5" name="Footer Placeholder 4"/>
          <p:cNvSpPr>
            <a:spLocks noGrp="1"/>
          </p:cNvSpPr>
          <p:nvPr>
            <p:ph type="ftr" sz="quarter" idx="11"/>
          </p:nvPr>
        </p:nvSpPr>
        <p:spPr/>
        <p:txBody>
          <a:bodyPr/>
          <a:lstStyle/>
          <a:p>
            <a:r>
              <a:rPr lang="en-GB" smtClean="0"/>
              <a:t>European Investment Bank Group</a:t>
            </a:r>
            <a:endParaRPr lang="en-GB" dirty="0"/>
          </a:p>
        </p:txBody>
      </p:sp>
      <p:sp>
        <p:nvSpPr>
          <p:cNvPr id="6" name="Slide Number Placeholder 5"/>
          <p:cNvSpPr>
            <a:spLocks noGrp="1"/>
          </p:cNvSpPr>
          <p:nvPr>
            <p:ph type="sldNum" sz="quarter" idx="12"/>
          </p:nvPr>
        </p:nvSpPr>
        <p:spPr/>
        <p:txBody>
          <a:bodyPr/>
          <a:lstStyle/>
          <a:p>
            <a:fld id="{FD0A51CA-4611-42BC-8C78-05A9D4A054CC}" type="slidenum">
              <a:rPr lang="en-GB" smtClean="0"/>
              <a:pPr/>
              <a:t>13</a:t>
            </a:fld>
            <a:endParaRPr lang="en-GB"/>
          </a:p>
        </p:txBody>
      </p:sp>
      <p:sp>
        <p:nvSpPr>
          <p:cNvPr id="7" name="Rectangle 6"/>
          <p:cNvSpPr/>
          <p:nvPr/>
        </p:nvSpPr>
        <p:spPr>
          <a:xfrm>
            <a:off x="6172200" y="1557338"/>
            <a:ext cx="2514600" cy="141446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2200" dirty="0" err="1">
                <a:solidFill>
                  <a:schemeClr val="bg1"/>
                </a:solidFill>
                <a:latin typeface="Arial"/>
                <a:cs typeface="Arial"/>
              </a:rPr>
              <a:t>We</a:t>
            </a:r>
            <a:r>
              <a:rPr lang="fr-FR" sz="2200" dirty="0">
                <a:solidFill>
                  <a:schemeClr val="bg1"/>
                </a:solidFill>
                <a:latin typeface="Arial"/>
                <a:cs typeface="Arial"/>
              </a:rPr>
              <a:t> are the </a:t>
            </a:r>
            <a:endParaRPr lang="fr-FR" sz="2200" dirty="0" smtClean="0">
              <a:solidFill>
                <a:schemeClr val="bg1"/>
              </a:solidFill>
              <a:latin typeface="Arial"/>
              <a:cs typeface="Arial"/>
            </a:endParaRPr>
          </a:p>
          <a:p>
            <a:pPr lvl="0" algn="ctr"/>
            <a:r>
              <a:rPr lang="fr-FR" sz="2200" dirty="0" err="1" smtClean="0">
                <a:solidFill>
                  <a:schemeClr val="bg1"/>
                </a:solidFill>
                <a:latin typeface="Arial"/>
                <a:cs typeface="Arial"/>
              </a:rPr>
              <a:t>largest</a:t>
            </a:r>
            <a:r>
              <a:rPr lang="fr-FR" sz="2200" dirty="0" smtClean="0">
                <a:solidFill>
                  <a:schemeClr val="bg1"/>
                </a:solidFill>
                <a:latin typeface="Arial"/>
                <a:cs typeface="Arial"/>
              </a:rPr>
              <a:t> </a:t>
            </a:r>
            <a:r>
              <a:rPr lang="fr-FR" sz="2200" dirty="0" err="1">
                <a:solidFill>
                  <a:schemeClr val="bg1"/>
                </a:solidFill>
                <a:latin typeface="Arial"/>
                <a:cs typeface="Arial"/>
              </a:rPr>
              <a:t>issuer</a:t>
            </a:r>
            <a:r>
              <a:rPr lang="fr-FR" sz="2200" dirty="0" smtClean="0">
                <a:solidFill>
                  <a:schemeClr val="bg1"/>
                </a:solidFill>
                <a:latin typeface="Arial"/>
                <a:cs typeface="Arial"/>
              </a:rPr>
              <a:t> of</a:t>
            </a:r>
            <a:r>
              <a:rPr lang="fr-FR" sz="2800" dirty="0" smtClean="0">
                <a:solidFill>
                  <a:schemeClr val="bg1"/>
                </a:solidFill>
                <a:latin typeface="Arial"/>
                <a:cs typeface="Arial"/>
              </a:rPr>
              <a:t> </a:t>
            </a:r>
            <a:r>
              <a:rPr lang="fr-FR" sz="2800" b="1" dirty="0">
                <a:solidFill>
                  <a:schemeClr val="bg1"/>
                </a:solidFill>
                <a:latin typeface="Arial"/>
                <a:cs typeface="Arial"/>
              </a:rPr>
              <a:t>green </a:t>
            </a:r>
            <a:r>
              <a:rPr lang="fr-FR" sz="2800" b="1" dirty="0" smtClean="0">
                <a:solidFill>
                  <a:schemeClr val="bg1"/>
                </a:solidFill>
                <a:latin typeface="Arial"/>
                <a:cs typeface="Arial"/>
              </a:rPr>
              <a:t>bonds</a:t>
            </a:r>
          </a:p>
        </p:txBody>
      </p:sp>
      <p:sp>
        <p:nvSpPr>
          <p:cNvPr id="8" name="Rectangle 7"/>
          <p:cNvSpPr/>
          <p:nvPr/>
        </p:nvSpPr>
        <p:spPr>
          <a:xfrm>
            <a:off x="6172200" y="3124200"/>
            <a:ext cx="2514600" cy="13716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lvl="0" algn="ctr"/>
            <a:r>
              <a:rPr lang="fr-FR" b="1" dirty="0" smtClean="0">
                <a:solidFill>
                  <a:schemeClr val="bg1"/>
                </a:solidFill>
                <a:latin typeface="Arial"/>
                <a:cs typeface="Arial"/>
              </a:rPr>
              <a:t>EUR</a:t>
            </a:r>
            <a:r>
              <a:rPr lang="fr-FR" sz="2400" b="1" dirty="0" smtClean="0">
                <a:solidFill>
                  <a:schemeClr val="bg1"/>
                </a:solidFill>
                <a:latin typeface="Arial"/>
                <a:cs typeface="Arial"/>
              </a:rPr>
              <a:t> </a:t>
            </a:r>
            <a:r>
              <a:rPr lang="fr-FR" sz="3200" b="1" dirty="0" smtClean="0">
                <a:solidFill>
                  <a:schemeClr val="bg1"/>
                </a:solidFill>
                <a:latin typeface="Arial"/>
                <a:cs typeface="Arial"/>
              </a:rPr>
              <a:t>4bn</a:t>
            </a:r>
            <a:r>
              <a:rPr lang="fr-FR" sz="2400" b="1" dirty="0" smtClean="0">
                <a:solidFill>
                  <a:schemeClr val="bg1"/>
                </a:solidFill>
                <a:latin typeface="Arial"/>
                <a:cs typeface="Arial"/>
              </a:rPr>
              <a:t> </a:t>
            </a:r>
          </a:p>
          <a:p>
            <a:pPr lvl="0" algn="ctr"/>
            <a:r>
              <a:rPr lang="fr-FR" sz="2000" dirty="0" smtClean="0">
                <a:solidFill>
                  <a:schemeClr val="bg1"/>
                </a:solidFill>
                <a:latin typeface="Arial"/>
                <a:cs typeface="Arial"/>
              </a:rPr>
              <a:t>in 2015</a:t>
            </a:r>
          </a:p>
        </p:txBody>
      </p:sp>
      <p:sp>
        <p:nvSpPr>
          <p:cNvPr id="9" name="Rectangle 8"/>
          <p:cNvSpPr/>
          <p:nvPr/>
        </p:nvSpPr>
        <p:spPr>
          <a:xfrm>
            <a:off x="6172200" y="4648200"/>
            <a:ext cx="2514600" cy="13716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bIns="0" rtlCol="0" anchor="ctr"/>
          <a:lstStyle/>
          <a:p>
            <a:pPr lvl="0" algn="ctr"/>
            <a:r>
              <a:rPr lang="fr-FR" b="1" dirty="0" smtClean="0">
                <a:solidFill>
                  <a:schemeClr val="bg1"/>
                </a:solidFill>
                <a:latin typeface="Arial"/>
                <a:cs typeface="Arial"/>
              </a:rPr>
              <a:t>EUR</a:t>
            </a:r>
            <a:r>
              <a:rPr lang="fr-FR" sz="2800" b="1" dirty="0" smtClean="0">
                <a:solidFill>
                  <a:schemeClr val="bg1"/>
                </a:solidFill>
                <a:latin typeface="Arial"/>
                <a:cs typeface="Arial"/>
              </a:rPr>
              <a:t> </a:t>
            </a:r>
            <a:r>
              <a:rPr lang="fr-FR" sz="3200" b="1" dirty="0" smtClean="0">
                <a:solidFill>
                  <a:schemeClr val="bg1"/>
                </a:solidFill>
                <a:latin typeface="Arial"/>
                <a:cs typeface="Arial"/>
              </a:rPr>
              <a:t>11bn </a:t>
            </a:r>
          </a:p>
          <a:p>
            <a:pPr lvl="0" algn="ctr"/>
            <a:r>
              <a:rPr lang="fr-FR" sz="1900" dirty="0" smtClean="0">
                <a:solidFill>
                  <a:schemeClr val="bg1"/>
                </a:solidFill>
                <a:latin typeface="Arial"/>
                <a:cs typeface="Arial"/>
              </a:rPr>
              <a:t>in 11 </a:t>
            </a:r>
            <a:r>
              <a:rPr lang="fr-FR" sz="1900" dirty="0" err="1" smtClean="0">
                <a:solidFill>
                  <a:schemeClr val="bg1"/>
                </a:solidFill>
                <a:latin typeface="Arial"/>
                <a:cs typeface="Arial"/>
              </a:rPr>
              <a:t>currencies</a:t>
            </a:r>
            <a:r>
              <a:rPr lang="fr-FR" sz="1900" dirty="0" smtClean="0">
                <a:solidFill>
                  <a:schemeClr val="bg1"/>
                </a:solidFill>
                <a:latin typeface="Arial"/>
                <a:cs typeface="Arial"/>
              </a:rPr>
              <a:t> </a:t>
            </a:r>
            <a:br>
              <a:rPr lang="fr-FR" sz="1900" dirty="0" smtClean="0">
                <a:solidFill>
                  <a:schemeClr val="bg1"/>
                </a:solidFill>
                <a:latin typeface="Arial"/>
                <a:cs typeface="Arial"/>
              </a:rPr>
            </a:br>
            <a:r>
              <a:rPr lang="fr-FR" sz="1900" dirty="0" err="1" smtClean="0">
                <a:solidFill>
                  <a:schemeClr val="bg1"/>
                </a:solidFill>
                <a:latin typeface="Arial"/>
                <a:cs typeface="Arial"/>
              </a:rPr>
              <a:t>since</a:t>
            </a:r>
            <a:r>
              <a:rPr lang="fr-FR" sz="1900" dirty="0" smtClean="0">
                <a:solidFill>
                  <a:schemeClr val="bg1"/>
                </a:solidFill>
                <a:latin typeface="Arial"/>
                <a:cs typeface="Arial"/>
              </a:rPr>
              <a:t> 2007</a:t>
            </a:r>
            <a:endParaRPr lang="fr-FR" sz="1900" dirty="0">
              <a:solidFill>
                <a:schemeClr val="bg1"/>
              </a:solidFill>
              <a:latin typeface="Arial"/>
              <a:cs typeface="Arial"/>
            </a:endParaRPr>
          </a:p>
        </p:txBody>
      </p:sp>
      <p:sp>
        <p:nvSpPr>
          <p:cNvPr id="11" name="Content Placeholder 10"/>
          <p:cNvSpPr>
            <a:spLocks noGrp="1"/>
          </p:cNvSpPr>
          <p:nvPr>
            <p:ph idx="1"/>
          </p:nvPr>
        </p:nvSpPr>
        <p:spPr/>
        <p:txBody>
          <a:bodyPr/>
          <a:lstStyle/>
          <a:p>
            <a:pPr marL="0" indent="0">
              <a:buNone/>
            </a:pPr>
            <a:endParaRPr lang="en-US" sz="1800" dirty="0">
              <a:solidFill>
                <a:schemeClr val="tx2"/>
              </a:solidFill>
            </a:endParaRPr>
          </a:p>
          <a:p>
            <a:pPr marL="0" indent="0">
              <a:buNone/>
            </a:pPr>
            <a:r>
              <a:rPr lang="en-US" dirty="0" smtClean="0">
                <a:solidFill>
                  <a:schemeClr val="tx2"/>
                </a:solidFill>
              </a:rPr>
              <a:t>Total </a:t>
            </a:r>
            <a:r>
              <a:rPr lang="en-US" dirty="0">
                <a:solidFill>
                  <a:schemeClr val="tx2"/>
                </a:solidFill>
              </a:rPr>
              <a:t>2015 </a:t>
            </a:r>
            <a:r>
              <a:rPr lang="en-US" dirty="0" smtClean="0">
                <a:solidFill>
                  <a:schemeClr val="tx2"/>
                </a:solidFill>
              </a:rPr>
              <a:t>borrowing: </a:t>
            </a:r>
            <a:r>
              <a:rPr lang="en-US" sz="2000" dirty="0">
                <a:solidFill>
                  <a:schemeClr val="tx2"/>
                </a:solidFill>
              </a:rPr>
              <a:t>EUR</a:t>
            </a:r>
            <a:r>
              <a:rPr lang="en-US" dirty="0">
                <a:solidFill>
                  <a:schemeClr val="tx2"/>
                </a:solidFill>
              </a:rPr>
              <a:t> </a:t>
            </a:r>
            <a:r>
              <a:rPr lang="en-US" b="1" dirty="0">
                <a:solidFill>
                  <a:schemeClr val="tx2"/>
                </a:solidFill>
              </a:rPr>
              <a:t>62.4bn</a:t>
            </a:r>
          </a:p>
          <a:p>
            <a:pPr marL="0" indent="0">
              <a:buNone/>
            </a:pPr>
            <a:r>
              <a:rPr lang="en-US" dirty="0" err="1">
                <a:solidFill>
                  <a:schemeClr val="tx2"/>
                </a:solidFill>
              </a:rPr>
              <a:t>Mobilising</a:t>
            </a:r>
            <a:r>
              <a:rPr lang="en-US" dirty="0">
                <a:solidFill>
                  <a:schemeClr val="tx2"/>
                </a:solidFill>
              </a:rPr>
              <a:t> resources worldwide</a:t>
            </a:r>
          </a:p>
          <a:p>
            <a:endParaRPr lang="en-GB" dirty="0">
              <a:solidFill>
                <a:schemeClr val="tx2"/>
              </a:solidFill>
            </a:endParaRPr>
          </a:p>
        </p:txBody>
      </p:sp>
      <p:graphicFrame>
        <p:nvGraphicFramePr>
          <p:cNvPr id="12" name="Chart 11"/>
          <p:cNvGraphicFramePr/>
          <p:nvPr>
            <p:extLst>
              <p:ext uri="{D42A27DB-BD31-4B8C-83A1-F6EECF244321}">
                <p14:modId xmlns:p14="http://schemas.microsoft.com/office/powerpoint/2010/main" val="207326597"/>
              </p:ext>
            </p:extLst>
          </p:nvPr>
        </p:nvGraphicFramePr>
        <p:xfrm>
          <a:off x="1449020" y="3255666"/>
          <a:ext cx="3656380" cy="2895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3377175" y="4384602"/>
            <a:ext cx="1028075" cy="754053"/>
          </a:xfrm>
          <a:prstGeom prst="rect">
            <a:avLst/>
          </a:prstGeom>
          <a:noFill/>
        </p:spPr>
        <p:txBody>
          <a:bodyPr wrap="square" rtlCol="0">
            <a:spAutoFit/>
          </a:bodyPr>
          <a:lstStyle/>
          <a:p>
            <a:pPr algn="ctr"/>
            <a:r>
              <a:rPr lang="en-GB" dirty="0" smtClean="0">
                <a:solidFill>
                  <a:schemeClr val="bg1"/>
                </a:solidFill>
                <a:latin typeface="Arial"/>
                <a:cs typeface="Arial"/>
              </a:rPr>
              <a:t>Europe</a:t>
            </a:r>
          </a:p>
          <a:p>
            <a:pPr algn="ctr"/>
            <a:r>
              <a:rPr lang="en-GB" sz="2400" b="1" dirty="0" smtClean="0">
                <a:solidFill>
                  <a:schemeClr val="bg1"/>
                </a:solidFill>
                <a:latin typeface="Arial"/>
                <a:cs typeface="Arial"/>
              </a:rPr>
              <a:t>63%</a:t>
            </a:r>
            <a:endParaRPr lang="en-GB" sz="2400" b="1" dirty="0">
              <a:solidFill>
                <a:schemeClr val="bg1"/>
              </a:solidFill>
              <a:latin typeface="Arial"/>
              <a:cs typeface="Arial"/>
            </a:endParaRPr>
          </a:p>
        </p:txBody>
      </p:sp>
      <p:sp>
        <p:nvSpPr>
          <p:cNvPr id="14" name="TextBox 13"/>
          <p:cNvSpPr txBox="1"/>
          <p:nvPr/>
        </p:nvSpPr>
        <p:spPr>
          <a:xfrm>
            <a:off x="1967683" y="4408670"/>
            <a:ext cx="1028075" cy="677108"/>
          </a:xfrm>
          <a:prstGeom prst="rect">
            <a:avLst/>
          </a:prstGeom>
          <a:noFill/>
        </p:spPr>
        <p:txBody>
          <a:bodyPr wrap="square" rtlCol="0">
            <a:spAutoFit/>
          </a:bodyPr>
          <a:lstStyle/>
          <a:p>
            <a:pPr algn="ctr"/>
            <a:r>
              <a:rPr lang="en-GB" dirty="0" smtClean="0">
                <a:solidFill>
                  <a:schemeClr val="bg1"/>
                </a:solidFill>
                <a:latin typeface="Arial"/>
                <a:cs typeface="Arial"/>
              </a:rPr>
              <a:t>Asia</a:t>
            </a:r>
          </a:p>
          <a:p>
            <a:pPr algn="ctr"/>
            <a:r>
              <a:rPr lang="en-GB" sz="2000" b="1" dirty="0" smtClean="0">
                <a:solidFill>
                  <a:schemeClr val="bg1"/>
                </a:solidFill>
                <a:latin typeface="Arial"/>
                <a:cs typeface="Arial"/>
              </a:rPr>
              <a:t>21%</a:t>
            </a:r>
            <a:endParaRPr lang="en-GB" sz="2000" b="1" dirty="0">
              <a:solidFill>
                <a:schemeClr val="bg1"/>
              </a:solidFill>
              <a:latin typeface="Arial"/>
              <a:cs typeface="Arial"/>
            </a:endParaRPr>
          </a:p>
        </p:txBody>
      </p:sp>
      <p:sp>
        <p:nvSpPr>
          <p:cNvPr id="15" name="TextBox 14"/>
          <p:cNvSpPr txBox="1"/>
          <p:nvPr/>
        </p:nvSpPr>
        <p:spPr>
          <a:xfrm>
            <a:off x="2145557" y="3744325"/>
            <a:ext cx="1166303" cy="584775"/>
          </a:xfrm>
          <a:prstGeom prst="rect">
            <a:avLst/>
          </a:prstGeom>
          <a:noFill/>
        </p:spPr>
        <p:txBody>
          <a:bodyPr wrap="square" rtlCol="0">
            <a:spAutoFit/>
          </a:bodyPr>
          <a:lstStyle/>
          <a:p>
            <a:pPr algn="ctr"/>
            <a:r>
              <a:rPr lang="en-GB" sz="1600" dirty="0" smtClean="0">
                <a:solidFill>
                  <a:schemeClr val="bg1"/>
                </a:solidFill>
                <a:latin typeface="Arial"/>
                <a:cs typeface="Arial"/>
              </a:rPr>
              <a:t>Americas</a:t>
            </a:r>
          </a:p>
          <a:p>
            <a:pPr algn="ctr"/>
            <a:r>
              <a:rPr lang="en-GB" sz="1600" b="1" dirty="0" smtClean="0">
                <a:solidFill>
                  <a:schemeClr val="bg1"/>
                </a:solidFill>
                <a:latin typeface="Arial"/>
                <a:cs typeface="Arial"/>
              </a:rPr>
              <a:t>14%</a:t>
            </a:r>
            <a:endParaRPr lang="en-GB" sz="1600" b="1" dirty="0">
              <a:solidFill>
                <a:schemeClr val="bg1"/>
              </a:solidFill>
              <a:latin typeface="Arial"/>
              <a:cs typeface="Arial"/>
            </a:endParaRPr>
          </a:p>
        </p:txBody>
      </p:sp>
      <p:sp>
        <p:nvSpPr>
          <p:cNvPr id="16" name="TextBox 15"/>
          <p:cNvSpPr txBox="1"/>
          <p:nvPr/>
        </p:nvSpPr>
        <p:spPr>
          <a:xfrm>
            <a:off x="2277181" y="2842280"/>
            <a:ext cx="1891871" cy="523220"/>
          </a:xfrm>
          <a:prstGeom prst="rect">
            <a:avLst/>
          </a:prstGeom>
          <a:noFill/>
        </p:spPr>
        <p:txBody>
          <a:bodyPr wrap="square" rtlCol="0">
            <a:spAutoFit/>
          </a:bodyPr>
          <a:lstStyle/>
          <a:p>
            <a:pPr algn="ctr"/>
            <a:r>
              <a:rPr lang="en-GB" sz="1400" dirty="0" smtClean="0">
                <a:solidFill>
                  <a:srgbClr val="1F528E"/>
                </a:solidFill>
                <a:latin typeface="Arial"/>
                <a:cs typeface="Arial"/>
              </a:rPr>
              <a:t>Middle East &amp; Africa</a:t>
            </a:r>
          </a:p>
          <a:p>
            <a:pPr algn="ctr"/>
            <a:r>
              <a:rPr lang="en-GB" sz="1400" b="1" dirty="0" smtClean="0">
                <a:solidFill>
                  <a:srgbClr val="1F528E"/>
                </a:solidFill>
                <a:latin typeface="Arial"/>
                <a:cs typeface="Arial"/>
              </a:rPr>
              <a:t>2%</a:t>
            </a:r>
            <a:endParaRPr lang="en-GB" sz="1400" b="1" dirty="0">
              <a:solidFill>
                <a:srgbClr val="1F528E"/>
              </a:solidFill>
              <a:latin typeface="Arial"/>
              <a:cs typeface="Arial"/>
            </a:endParaRPr>
          </a:p>
        </p:txBody>
      </p:sp>
    </p:spTree>
    <p:extLst>
      <p:ext uri="{BB962C8B-B14F-4D97-AF65-F5344CB8AC3E}">
        <p14:creationId xmlns:p14="http://schemas.microsoft.com/office/powerpoint/2010/main" val="15632332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bg1">
                    <a:lumMod val="50000"/>
                  </a:schemeClr>
                </a:solidFill>
              </a:rPr>
              <a:t/>
            </a:r>
            <a:br>
              <a:rPr lang="en-US" dirty="0" smtClean="0">
                <a:solidFill>
                  <a:schemeClr val="bg1">
                    <a:lumMod val="50000"/>
                  </a:schemeClr>
                </a:solidFill>
              </a:rPr>
            </a:br>
            <a:endParaRPr lang="en-GB" dirty="0">
              <a:solidFill>
                <a:schemeClr val="bg1">
                  <a:lumMod val="50000"/>
                </a:schemeClr>
              </a:solidFill>
            </a:endParaRPr>
          </a:p>
        </p:txBody>
      </p:sp>
      <p:sp>
        <p:nvSpPr>
          <p:cNvPr id="4" name="Date Placeholder 3"/>
          <p:cNvSpPr>
            <a:spLocks noGrp="1"/>
          </p:cNvSpPr>
          <p:nvPr>
            <p:ph type="dt" sz="half" idx="10"/>
          </p:nvPr>
        </p:nvSpPr>
        <p:spPr/>
        <p:txBody>
          <a:bodyPr/>
          <a:lstStyle/>
          <a:p>
            <a:r>
              <a:rPr lang="en-GB" smtClean="0"/>
              <a:t>02/03/2016</a:t>
            </a:r>
            <a:endParaRPr lang="en-GB" dirty="0"/>
          </a:p>
        </p:txBody>
      </p:sp>
      <p:sp>
        <p:nvSpPr>
          <p:cNvPr id="5" name="Footer Placeholder 4"/>
          <p:cNvSpPr>
            <a:spLocks noGrp="1"/>
          </p:cNvSpPr>
          <p:nvPr>
            <p:ph type="ftr" sz="quarter" idx="11"/>
          </p:nvPr>
        </p:nvSpPr>
        <p:spPr/>
        <p:txBody>
          <a:bodyPr/>
          <a:lstStyle/>
          <a:p>
            <a:r>
              <a:rPr lang="en-GB" smtClean="0"/>
              <a:t>European Investment Bank Group</a:t>
            </a:r>
            <a:endParaRPr lang="en-GB" dirty="0"/>
          </a:p>
        </p:txBody>
      </p:sp>
      <p:sp>
        <p:nvSpPr>
          <p:cNvPr id="6" name="Slide Number Placeholder 5"/>
          <p:cNvSpPr>
            <a:spLocks noGrp="1"/>
          </p:cNvSpPr>
          <p:nvPr>
            <p:ph type="sldNum" sz="quarter" idx="12"/>
          </p:nvPr>
        </p:nvSpPr>
        <p:spPr/>
        <p:txBody>
          <a:bodyPr/>
          <a:lstStyle/>
          <a:p>
            <a:fld id="{FD0A51CA-4611-42BC-8C78-05A9D4A054CC}" type="slidenum">
              <a:rPr lang="en-GB" smtClean="0"/>
              <a:pPr/>
              <a:t>14</a:t>
            </a:fld>
            <a:endParaRPr lang="en-GB"/>
          </a:p>
        </p:txBody>
      </p:sp>
      <p:graphicFrame>
        <p:nvGraphicFramePr>
          <p:cNvPr id="12" name="Chart 11"/>
          <p:cNvGraphicFramePr/>
          <p:nvPr>
            <p:extLst>
              <p:ext uri="{D42A27DB-BD31-4B8C-83A1-F6EECF244321}">
                <p14:modId xmlns:p14="http://schemas.microsoft.com/office/powerpoint/2010/main" val="1411654389"/>
              </p:ext>
            </p:extLst>
          </p:nvPr>
        </p:nvGraphicFramePr>
        <p:xfrm>
          <a:off x="1449020" y="3255666"/>
          <a:ext cx="3656380" cy="2895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3377175" y="4384602"/>
            <a:ext cx="1028075" cy="754053"/>
          </a:xfrm>
          <a:prstGeom prst="rect">
            <a:avLst/>
          </a:prstGeom>
          <a:noFill/>
        </p:spPr>
        <p:txBody>
          <a:bodyPr wrap="square" rtlCol="0">
            <a:spAutoFit/>
          </a:bodyPr>
          <a:lstStyle/>
          <a:p>
            <a:pPr algn="ctr"/>
            <a:r>
              <a:rPr lang="en-GB" dirty="0" smtClean="0">
                <a:solidFill>
                  <a:schemeClr val="bg1"/>
                </a:solidFill>
                <a:latin typeface="Arial"/>
                <a:cs typeface="Arial"/>
              </a:rPr>
              <a:t>Europe</a:t>
            </a:r>
          </a:p>
          <a:p>
            <a:pPr algn="ctr"/>
            <a:r>
              <a:rPr lang="en-GB" sz="2400" b="1" dirty="0" smtClean="0">
                <a:solidFill>
                  <a:schemeClr val="bg1"/>
                </a:solidFill>
                <a:latin typeface="Arial"/>
                <a:cs typeface="Arial"/>
              </a:rPr>
              <a:t>63%</a:t>
            </a:r>
            <a:endParaRPr lang="en-GB" sz="2400" b="1" dirty="0">
              <a:solidFill>
                <a:schemeClr val="bg1"/>
              </a:solidFill>
              <a:latin typeface="Arial"/>
              <a:cs typeface="Arial"/>
            </a:endParaRPr>
          </a:p>
        </p:txBody>
      </p:sp>
      <p:sp>
        <p:nvSpPr>
          <p:cNvPr id="14" name="TextBox 13"/>
          <p:cNvSpPr txBox="1"/>
          <p:nvPr/>
        </p:nvSpPr>
        <p:spPr>
          <a:xfrm>
            <a:off x="1967683" y="4408670"/>
            <a:ext cx="1028075" cy="677108"/>
          </a:xfrm>
          <a:prstGeom prst="rect">
            <a:avLst/>
          </a:prstGeom>
          <a:noFill/>
        </p:spPr>
        <p:txBody>
          <a:bodyPr wrap="square" rtlCol="0">
            <a:spAutoFit/>
          </a:bodyPr>
          <a:lstStyle/>
          <a:p>
            <a:pPr algn="ctr"/>
            <a:r>
              <a:rPr lang="en-GB" dirty="0" smtClean="0">
                <a:solidFill>
                  <a:schemeClr val="bg1"/>
                </a:solidFill>
                <a:latin typeface="Arial"/>
                <a:cs typeface="Arial"/>
              </a:rPr>
              <a:t>Asia</a:t>
            </a:r>
          </a:p>
          <a:p>
            <a:pPr algn="ctr"/>
            <a:r>
              <a:rPr lang="en-GB" sz="2000" b="1" dirty="0" smtClean="0">
                <a:solidFill>
                  <a:schemeClr val="bg1"/>
                </a:solidFill>
                <a:latin typeface="Arial"/>
                <a:cs typeface="Arial"/>
              </a:rPr>
              <a:t>21%</a:t>
            </a:r>
            <a:endParaRPr lang="en-GB" sz="2000" b="1" dirty="0">
              <a:solidFill>
                <a:schemeClr val="bg1"/>
              </a:solidFill>
              <a:latin typeface="Arial"/>
              <a:cs typeface="Arial"/>
            </a:endParaRPr>
          </a:p>
        </p:txBody>
      </p:sp>
      <p:sp>
        <p:nvSpPr>
          <p:cNvPr id="15" name="TextBox 14"/>
          <p:cNvSpPr txBox="1"/>
          <p:nvPr/>
        </p:nvSpPr>
        <p:spPr>
          <a:xfrm>
            <a:off x="2145557" y="3744325"/>
            <a:ext cx="1166303" cy="584775"/>
          </a:xfrm>
          <a:prstGeom prst="rect">
            <a:avLst/>
          </a:prstGeom>
          <a:noFill/>
        </p:spPr>
        <p:txBody>
          <a:bodyPr wrap="square" rtlCol="0">
            <a:spAutoFit/>
          </a:bodyPr>
          <a:lstStyle/>
          <a:p>
            <a:pPr algn="ctr"/>
            <a:r>
              <a:rPr lang="en-GB" sz="1600" dirty="0" smtClean="0">
                <a:solidFill>
                  <a:schemeClr val="bg1"/>
                </a:solidFill>
                <a:latin typeface="Arial"/>
                <a:cs typeface="Arial"/>
              </a:rPr>
              <a:t>Americas</a:t>
            </a:r>
          </a:p>
          <a:p>
            <a:pPr algn="ctr"/>
            <a:r>
              <a:rPr lang="en-GB" sz="1600" b="1" dirty="0" smtClean="0">
                <a:solidFill>
                  <a:schemeClr val="bg1"/>
                </a:solidFill>
                <a:latin typeface="Arial"/>
                <a:cs typeface="Arial"/>
              </a:rPr>
              <a:t>14%</a:t>
            </a:r>
            <a:endParaRPr lang="en-GB" sz="1600" b="1" dirty="0">
              <a:solidFill>
                <a:schemeClr val="bg1"/>
              </a:solidFill>
              <a:latin typeface="Arial"/>
              <a:cs typeface="Arial"/>
            </a:endParaRPr>
          </a:p>
        </p:txBody>
      </p:sp>
      <p:sp>
        <p:nvSpPr>
          <p:cNvPr id="3" name="Content Placeholder 2"/>
          <p:cNvSpPr>
            <a:spLocks noGrp="1"/>
          </p:cNvSpPr>
          <p:nvPr>
            <p:ph idx="1"/>
          </p:nvPr>
        </p:nvSpPr>
        <p:spPr>
          <a:xfrm>
            <a:off x="251520" y="1197346"/>
            <a:ext cx="8641657" cy="4967958"/>
          </a:xfrm>
        </p:spPr>
        <p:txBody>
          <a:bodyPr/>
          <a:lstStyle/>
          <a:p>
            <a:r>
              <a:rPr lang="en-GB" dirty="0" smtClean="0"/>
              <a:t>EIB is a policy driven organisation </a:t>
            </a:r>
          </a:p>
          <a:p>
            <a:r>
              <a:rPr lang="en-GB" dirty="0" smtClean="0"/>
              <a:t>EE has been defined as key priority of the EU and is therefore an embedded priority in EIB operations</a:t>
            </a:r>
            <a:endParaRPr lang="en-US" dirty="0"/>
          </a:p>
          <a:p>
            <a:pPr lvl="1"/>
            <a:r>
              <a:rPr lang="en-US" dirty="0"/>
              <a:t>At appraisal the </a:t>
            </a:r>
            <a:r>
              <a:rPr lang="en-US" dirty="0" smtClean="0"/>
              <a:t>resource efficiency, including </a:t>
            </a:r>
            <a:r>
              <a:rPr lang="en-US" dirty="0"/>
              <a:t>EE </a:t>
            </a:r>
            <a:r>
              <a:rPr lang="en-US" dirty="0" smtClean="0"/>
              <a:t>potential, </a:t>
            </a:r>
            <a:r>
              <a:rPr lang="en-US" dirty="0"/>
              <a:t>of all EIB operations will be assessed</a:t>
            </a:r>
          </a:p>
          <a:p>
            <a:pPr lvl="1"/>
            <a:r>
              <a:rPr lang="en-US" dirty="0"/>
              <a:t>If </a:t>
            </a:r>
            <a:r>
              <a:rPr lang="en-US" dirty="0" smtClean="0"/>
              <a:t>applicable, relevant </a:t>
            </a:r>
            <a:r>
              <a:rPr lang="en-US" dirty="0"/>
              <a:t>indicators will be </a:t>
            </a:r>
            <a:r>
              <a:rPr lang="en-US" dirty="0" smtClean="0"/>
              <a:t>defined </a:t>
            </a:r>
            <a:r>
              <a:rPr lang="en-US" dirty="0"/>
              <a:t>to </a:t>
            </a:r>
            <a:r>
              <a:rPr lang="en-US" dirty="0" smtClean="0"/>
              <a:t>monitor EE outturn </a:t>
            </a:r>
            <a:r>
              <a:rPr lang="en-US" dirty="0"/>
              <a:t>values after </a:t>
            </a:r>
            <a:r>
              <a:rPr lang="en-US" dirty="0" smtClean="0"/>
              <a:t>implementation vs. values at appraisal</a:t>
            </a:r>
            <a:endParaRPr lang="en-US" dirty="0"/>
          </a:p>
          <a:p>
            <a:pPr lvl="1"/>
            <a:r>
              <a:rPr lang="en-US" dirty="0"/>
              <a:t>In case the appraisal identifies </a:t>
            </a:r>
            <a:r>
              <a:rPr lang="en-US" dirty="0" smtClean="0"/>
              <a:t>further </a:t>
            </a:r>
            <a:r>
              <a:rPr lang="en-US" dirty="0"/>
              <a:t>EE </a:t>
            </a:r>
            <a:r>
              <a:rPr lang="en-US" dirty="0" smtClean="0"/>
              <a:t>potential </a:t>
            </a:r>
            <a:r>
              <a:rPr lang="en-US" dirty="0"/>
              <a:t>these will be discussed with promoters trying to unlock additional </a:t>
            </a:r>
            <a:r>
              <a:rPr lang="en-US" dirty="0" smtClean="0"/>
              <a:t>potential </a:t>
            </a:r>
            <a:r>
              <a:rPr lang="en-US" dirty="0"/>
              <a:t>via undertakings </a:t>
            </a:r>
            <a:r>
              <a:rPr lang="en-US" dirty="0" smtClean="0"/>
              <a:t>and/or </a:t>
            </a:r>
            <a:r>
              <a:rPr lang="en-US" dirty="0"/>
              <a:t>TA</a:t>
            </a:r>
          </a:p>
          <a:p>
            <a:endParaRPr lang="en-GB" dirty="0"/>
          </a:p>
        </p:txBody>
      </p:sp>
      <p:sp>
        <p:nvSpPr>
          <p:cNvPr id="10" name="TextBox 9"/>
          <p:cNvSpPr txBox="1"/>
          <p:nvPr/>
        </p:nvSpPr>
        <p:spPr>
          <a:xfrm>
            <a:off x="251520" y="476672"/>
            <a:ext cx="8604956" cy="584775"/>
          </a:xfrm>
          <a:prstGeom prst="rect">
            <a:avLst/>
          </a:prstGeom>
          <a:noFill/>
        </p:spPr>
        <p:txBody>
          <a:bodyPr wrap="square" rtlCol="0">
            <a:spAutoFit/>
          </a:bodyPr>
          <a:lstStyle/>
          <a:p>
            <a:r>
              <a:rPr lang="en-GB" sz="3200" dirty="0" smtClean="0"/>
              <a:t>Energy efficiency within the EIB</a:t>
            </a:r>
            <a:endParaRPr lang="en-GB" sz="3200" dirty="0"/>
          </a:p>
        </p:txBody>
      </p:sp>
    </p:spTree>
    <p:extLst>
      <p:ext uri="{BB962C8B-B14F-4D97-AF65-F5344CB8AC3E}">
        <p14:creationId xmlns:p14="http://schemas.microsoft.com/office/powerpoint/2010/main" val="16980354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EIB tool kit/TA</a:t>
            </a:r>
            <a:endParaRPr lang="en-GB" dirty="0"/>
          </a:p>
        </p:txBody>
      </p:sp>
      <p:sp>
        <p:nvSpPr>
          <p:cNvPr id="3" name="Content Placeholder 2"/>
          <p:cNvSpPr>
            <a:spLocks noGrp="1"/>
          </p:cNvSpPr>
          <p:nvPr>
            <p:ph idx="1"/>
          </p:nvPr>
        </p:nvSpPr>
        <p:spPr>
          <a:xfrm>
            <a:off x="251521" y="944724"/>
            <a:ext cx="8640960" cy="5472608"/>
          </a:xfrm>
        </p:spPr>
        <p:txBody>
          <a:bodyPr/>
          <a:lstStyle/>
          <a:p>
            <a:r>
              <a:rPr lang="en-GB" dirty="0" smtClean="0"/>
              <a:t>Upstream, the EIB group can provide technical assistance (TA) for EE projects</a:t>
            </a:r>
          </a:p>
          <a:p>
            <a:pPr lvl="1"/>
            <a:r>
              <a:rPr lang="en-GB" dirty="0" smtClean="0"/>
              <a:t>In case of larger EU co-financed projects JASPERS assistance is available via the managing authority to help eligible promoters to prepare projects</a:t>
            </a:r>
          </a:p>
          <a:p>
            <a:pPr lvl="1"/>
            <a:r>
              <a:rPr lang="en-GB" dirty="0" smtClean="0"/>
              <a:t>For non EU co-financed projects EIB can assist its promoters to define dedicated TA solutions improving EE potential of the underlying projects during project appraisal</a:t>
            </a:r>
          </a:p>
          <a:p>
            <a:pPr lvl="1"/>
            <a:r>
              <a:rPr lang="en-GB" dirty="0" smtClean="0"/>
              <a:t>The ELENA facility, managed by EIB, provides dedicated TA to promoters that plan, inter alia, EE projects to finalise the project preparation (studies, designs, tender dossiers), energy audits and support the implementation (financing PIU costs) </a:t>
            </a:r>
            <a:endParaRPr lang="en-GB" dirty="0"/>
          </a:p>
        </p:txBody>
      </p:sp>
      <p:sp>
        <p:nvSpPr>
          <p:cNvPr id="4" name="Date Placeholder 3"/>
          <p:cNvSpPr>
            <a:spLocks noGrp="1"/>
          </p:cNvSpPr>
          <p:nvPr>
            <p:ph type="dt" sz="half" idx="10"/>
          </p:nvPr>
        </p:nvSpPr>
        <p:spPr/>
        <p:txBody>
          <a:bodyPr/>
          <a:lstStyle/>
          <a:p>
            <a:r>
              <a:rPr lang="en-GB" smtClean="0"/>
              <a:t>02/03/2016</a:t>
            </a:r>
            <a:endParaRPr lang="en-GB" dirty="0"/>
          </a:p>
        </p:txBody>
      </p:sp>
      <p:sp>
        <p:nvSpPr>
          <p:cNvPr id="5" name="Footer Placeholder 4"/>
          <p:cNvSpPr>
            <a:spLocks noGrp="1"/>
          </p:cNvSpPr>
          <p:nvPr>
            <p:ph type="ftr" sz="quarter" idx="11"/>
          </p:nvPr>
        </p:nvSpPr>
        <p:spPr/>
        <p:txBody>
          <a:bodyPr/>
          <a:lstStyle/>
          <a:p>
            <a:r>
              <a:rPr lang="en-GB" smtClean="0"/>
              <a:t>European Investment Bank Group</a:t>
            </a:r>
            <a:endParaRPr lang="en-GB" dirty="0"/>
          </a:p>
        </p:txBody>
      </p:sp>
      <p:sp>
        <p:nvSpPr>
          <p:cNvPr id="6" name="Slide Number Placeholder 5"/>
          <p:cNvSpPr>
            <a:spLocks noGrp="1"/>
          </p:cNvSpPr>
          <p:nvPr>
            <p:ph type="sldNum" sz="quarter" idx="12"/>
          </p:nvPr>
        </p:nvSpPr>
        <p:spPr/>
        <p:txBody>
          <a:bodyPr/>
          <a:lstStyle/>
          <a:p>
            <a:fld id="{FD0A51CA-4611-42BC-8C78-05A9D4A054CC}" type="slidenum">
              <a:rPr lang="en-GB" smtClean="0"/>
              <a:pPr/>
              <a:t>15</a:t>
            </a:fld>
            <a:endParaRPr lang="en-GB"/>
          </a:p>
        </p:txBody>
      </p:sp>
    </p:spTree>
    <p:extLst>
      <p:ext uri="{BB962C8B-B14F-4D97-AF65-F5344CB8AC3E}">
        <p14:creationId xmlns:p14="http://schemas.microsoft.com/office/powerpoint/2010/main" val="31398272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EIB tool kit/TA</a:t>
            </a:r>
            <a:endParaRPr lang="en-GB" dirty="0"/>
          </a:p>
        </p:txBody>
      </p:sp>
      <p:sp>
        <p:nvSpPr>
          <p:cNvPr id="3" name="Content Placeholder 2"/>
          <p:cNvSpPr>
            <a:spLocks noGrp="1"/>
          </p:cNvSpPr>
          <p:nvPr>
            <p:ph idx="1"/>
          </p:nvPr>
        </p:nvSpPr>
        <p:spPr>
          <a:xfrm>
            <a:off x="251520" y="944724"/>
            <a:ext cx="8784976" cy="5436604"/>
          </a:xfrm>
        </p:spPr>
        <p:txBody>
          <a:bodyPr/>
          <a:lstStyle/>
          <a:p>
            <a:r>
              <a:rPr lang="en-GB" dirty="0" smtClean="0"/>
              <a:t>For TA enquiries the Investment Plan for Europe (IPE) helps by creating the </a:t>
            </a:r>
            <a:r>
              <a:rPr lang="en-US" dirty="0" smtClean="0"/>
              <a:t>European </a:t>
            </a:r>
            <a:r>
              <a:rPr lang="en-US" dirty="0"/>
              <a:t>Investment Advisory Hub (EIAH</a:t>
            </a:r>
            <a:r>
              <a:rPr lang="en-US" dirty="0" smtClean="0"/>
              <a:t>)</a:t>
            </a:r>
          </a:p>
          <a:p>
            <a:r>
              <a:rPr lang="en-US" dirty="0"/>
              <a:t>The </a:t>
            </a:r>
            <a:r>
              <a:rPr lang="en-US" dirty="0" smtClean="0"/>
              <a:t>EIAH </a:t>
            </a:r>
            <a:r>
              <a:rPr lang="en-US" dirty="0"/>
              <a:t>aims to strengthen support for project development and preparation across the </a:t>
            </a:r>
            <a:r>
              <a:rPr lang="en-US" dirty="0" smtClean="0"/>
              <a:t>Union building on </a:t>
            </a:r>
            <a:r>
              <a:rPr lang="en-US" dirty="0"/>
              <a:t>the expertise of the </a:t>
            </a:r>
            <a:r>
              <a:rPr lang="en-US" dirty="0" smtClean="0"/>
              <a:t>EU </a:t>
            </a:r>
            <a:r>
              <a:rPr lang="en-US" dirty="0"/>
              <a:t>Commission, the EIB Group, National Promotional Institutions and Member States’ Managing Authorities</a:t>
            </a:r>
            <a:endParaRPr lang="en-GB" dirty="0" smtClean="0"/>
          </a:p>
          <a:p>
            <a:r>
              <a:rPr lang="en-US" dirty="0" smtClean="0"/>
              <a:t>A </a:t>
            </a:r>
            <a:r>
              <a:rPr lang="en-US" dirty="0"/>
              <a:t>single point of entry to a wide range of advisory and technical assistance </a:t>
            </a:r>
            <a:r>
              <a:rPr lang="en-US" dirty="0" err="1"/>
              <a:t>programmes</a:t>
            </a:r>
            <a:r>
              <a:rPr lang="en-US" dirty="0"/>
              <a:t> and initiatives for public and private </a:t>
            </a:r>
            <a:r>
              <a:rPr lang="en-US" dirty="0" smtClean="0"/>
              <a:t>beneficiaries</a:t>
            </a:r>
          </a:p>
          <a:p>
            <a:pPr marL="0" indent="0" algn="ctr">
              <a:buNone/>
            </a:pPr>
            <a:r>
              <a:rPr lang="en-GB" sz="3200" dirty="0" smtClean="0"/>
              <a:t>---&gt; </a:t>
            </a:r>
            <a:r>
              <a:rPr lang="en-GB" sz="3200" dirty="0" smtClean="0">
                <a:hlinkClick r:id="rId3"/>
              </a:rPr>
              <a:t>www.eib.org/eiah</a:t>
            </a:r>
            <a:r>
              <a:rPr lang="en-GB" sz="3200" dirty="0" smtClean="0"/>
              <a:t> </a:t>
            </a:r>
          </a:p>
          <a:p>
            <a:endParaRPr lang="en-GB" dirty="0"/>
          </a:p>
        </p:txBody>
      </p:sp>
      <p:sp>
        <p:nvSpPr>
          <p:cNvPr id="4" name="Date Placeholder 3"/>
          <p:cNvSpPr>
            <a:spLocks noGrp="1"/>
          </p:cNvSpPr>
          <p:nvPr>
            <p:ph type="dt" sz="half" idx="10"/>
          </p:nvPr>
        </p:nvSpPr>
        <p:spPr/>
        <p:txBody>
          <a:bodyPr/>
          <a:lstStyle/>
          <a:p>
            <a:r>
              <a:rPr lang="en-GB" smtClean="0"/>
              <a:t>02/03/2016</a:t>
            </a:r>
            <a:endParaRPr lang="en-GB" dirty="0"/>
          </a:p>
        </p:txBody>
      </p:sp>
      <p:sp>
        <p:nvSpPr>
          <p:cNvPr id="5" name="Footer Placeholder 4"/>
          <p:cNvSpPr>
            <a:spLocks noGrp="1"/>
          </p:cNvSpPr>
          <p:nvPr>
            <p:ph type="ftr" sz="quarter" idx="11"/>
          </p:nvPr>
        </p:nvSpPr>
        <p:spPr/>
        <p:txBody>
          <a:bodyPr/>
          <a:lstStyle/>
          <a:p>
            <a:r>
              <a:rPr lang="en-GB" smtClean="0"/>
              <a:t>European Investment Bank Group</a:t>
            </a:r>
            <a:endParaRPr lang="en-GB" dirty="0"/>
          </a:p>
        </p:txBody>
      </p:sp>
      <p:sp>
        <p:nvSpPr>
          <p:cNvPr id="6" name="Slide Number Placeholder 5"/>
          <p:cNvSpPr>
            <a:spLocks noGrp="1"/>
          </p:cNvSpPr>
          <p:nvPr>
            <p:ph type="sldNum" sz="quarter" idx="12"/>
          </p:nvPr>
        </p:nvSpPr>
        <p:spPr/>
        <p:txBody>
          <a:bodyPr/>
          <a:lstStyle/>
          <a:p>
            <a:fld id="{FD0A51CA-4611-42BC-8C78-05A9D4A054CC}" type="slidenum">
              <a:rPr lang="en-GB" smtClean="0"/>
              <a:pPr/>
              <a:t>16</a:t>
            </a:fld>
            <a:endParaRPr lang="en-GB"/>
          </a:p>
        </p:txBody>
      </p:sp>
    </p:spTree>
    <p:extLst>
      <p:ext uri="{BB962C8B-B14F-4D97-AF65-F5344CB8AC3E}">
        <p14:creationId xmlns:p14="http://schemas.microsoft.com/office/powerpoint/2010/main" val="20565294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The EIB tool kit/Standard products</a:t>
            </a:r>
            <a:endParaRPr lang="en-GB" sz="4000" dirty="0"/>
          </a:p>
        </p:txBody>
      </p:sp>
      <p:sp>
        <p:nvSpPr>
          <p:cNvPr id="3" name="Content Placeholder 2"/>
          <p:cNvSpPr>
            <a:spLocks noGrp="1"/>
          </p:cNvSpPr>
          <p:nvPr>
            <p:ph idx="1"/>
          </p:nvPr>
        </p:nvSpPr>
        <p:spPr/>
        <p:txBody>
          <a:bodyPr/>
          <a:lstStyle/>
          <a:p>
            <a:r>
              <a:rPr lang="en-GB" dirty="0" smtClean="0"/>
              <a:t>For large projects with investment costs (IC) in excess of EUR 100m </a:t>
            </a:r>
            <a:r>
              <a:rPr lang="en-GB" dirty="0" smtClean="0">
                <a:sym typeface="Wingdings" panose="05000000000000000000" pitchFamily="2" charset="2"/>
              </a:rPr>
              <a:t> INVESTMENT LOANS or FRAMEWORK LOANS</a:t>
            </a:r>
          </a:p>
          <a:p>
            <a:r>
              <a:rPr lang="en-GB" dirty="0" smtClean="0">
                <a:sym typeface="Wingdings" panose="05000000000000000000" pitchFamily="2" charset="2"/>
              </a:rPr>
              <a:t>For medium sized projects with IC between EUR 25m &lt; IC &lt; EUR 100 m  dedicated INTERMEDIATED LOANS with local partner banks</a:t>
            </a:r>
          </a:p>
          <a:p>
            <a:r>
              <a:rPr lang="en-GB" dirty="0" smtClean="0">
                <a:sym typeface="Wingdings" panose="05000000000000000000" pitchFamily="2" charset="2"/>
              </a:rPr>
              <a:t>For small projects with IC &lt; EUR 25m  multi-purpose and multi-sector intermediated bank loans (MBILs) with local partner banks available in all Member States (see </a:t>
            </a:r>
            <a:r>
              <a:rPr lang="en-GB" dirty="0" smtClean="0">
                <a:sym typeface="Wingdings" panose="05000000000000000000" pitchFamily="2" charset="2"/>
                <a:hlinkClick r:id="rId3"/>
              </a:rPr>
              <a:t>www.eib.org</a:t>
            </a:r>
            <a:r>
              <a:rPr lang="en-GB" dirty="0" smtClean="0">
                <a:sym typeface="Wingdings" panose="05000000000000000000" pitchFamily="2" charset="2"/>
              </a:rPr>
              <a:t>) </a:t>
            </a:r>
            <a:endParaRPr lang="en-GB" dirty="0"/>
          </a:p>
        </p:txBody>
      </p:sp>
      <p:sp>
        <p:nvSpPr>
          <p:cNvPr id="4" name="Date Placeholder 3"/>
          <p:cNvSpPr>
            <a:spLocks noGrp="1"/>
          </p:cNvSpPr>
          <p:nvPr>
            <p:ph type="dt" sz="half" idx="10"/>
          </p:nvPr>
        </p:nvSpPr>
        <p:spPr/>
        <p:txBody>
          <a:bodyPr/>
          <a:lstStyle/>
          <a:p>
            <a:r>
              <a:rPr lang="en-GB" smtClean="0"/>
              <a:t>02/03/2016</a:t>
            </a:r>
            <a:endParaRPr lang="en-GB" dirty="0"/>
          </a:p>
        </p:txBody>
      </p:sp>
      <p:sp>
        <p:nvSpPr>
          <p:cNvPr id="5" name="Footer Placeholder 4"/>
          <p:cNvSpPr>
            <a:spLocks noGrp="1"/>
          </p:cNvSpPr>
          <p:nvPr>
            <p:ph type="ftr" sz="quarter" idx="11"/>
          </p:nvPr>
        </p:nvSpPr>
        <p:spPr/>
        <p:txBody>
          <a:bodyPr/>
          <a:lstStyle/>
          <a:p>
            <a:r>
              <a:rPr lang="en-GB" smtClean="0"/>
              <a:t>European Investment Bank Group</a:t>
            </a:r>
            <a:endParaRPr lang="en-GB" dirty="0"/>
          </a:p>
        </p:txBody>
      </p:sp>
      <p:sp>
        <p:nvSpPr>
          <p:cNvPr id="6" name="Slide Number Placeholder 5"/>
          <p:cNvSpPr>
            <a:spLocks noGrp="1"/>
          </p:cNvSpPr>
          <p:nvPr>
            <p:ph type="sldNum" sz="quarter" idx="12"/>
          </p:nvPr>
        </p:nvSpPr>
        <p:spPr/>
        <p:txBody>
          <a:bodyPr/>
          <a:lstStyle/>
          <a:p>
            <a:fld id="{FD0A51CA-4611-42BC-8C78-05A9D4A054CC}" type="slidenum">
              <a:rPr lang="en-GB" smtClean="0"/>
              <a:pPr/>
              <a:t>17</a:t>
            </a:fld>
            <a:endParaRPr lang="en-GB"/>
          </a:p>
        </p:txBody>
      </p:sp>
    </p:spTree>
    <p:extLst>
      <p:ext uri="{BB962C8B-B14F-4D97-AF65-F5344CB8AC3E}">
        <p14:creationId xmlns:p14="http://schemas.microsoft.com/office/powerpoint/2010/main" val="5549065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EIB tool kit/PF4EE</a:t>
            </a:r>
            <a:endParaRPr lang="en-GB" dirty="0"/>
          </a:p>
        </p:txBody>
      </p:sp>
      <p:sp>
        <p:nvSpPr>
          <p:cNvPr id="3" name="Content Placeholder 2"/>
          <p:cNvSpPr>
            <a:spLocks noGrp="1"/>
          </p:cNvSpPr>
          <p:nvPr>
            <p:ph idx="1"/>
          </p:nvPr>
        </p:nvSpPr>
        <p:spPr>
          <a:xfrm>
            <a:off x="251520" y="1448780"/>
            <a:ext cx="8641657" cy="4889686"/>
          </a:xfrm>
        </p:spPr>
        <p:txBody>
          <a:bodyPr/>
          <a:lstStyle/>
          <a:p>
            <a:pPr algn="just">
              <a:spcBef>
                <a:spcPts val="600"/>
              </a:spcBef>
              <a:spcAft>
                <a:spcPts val="600"/>
              </a:spcAft>
              <a:buFont typeface="Wingdings" panose="05000000000000000000" pitchFamily="2" charset="2"/>
              <a:buChar char="Ø"/>
              <a:defRPr/>
            </a:pPr>
            <a:r>
              <a:rPr lang="en-US" sz="2400" dirty="0"/>
              <a:t>Private Finance for Energy Efficiency (PF4EE) is a </a:t>
            </a:r>
            <a:r>
              <a:rPr lang="en-US" sz="2400" u="sng" dirty="0"/>
              <a:t>joint instrument </a:t>
            </a:r>
            <a:r>
              <a:rPr lang="en-US" sz="2400" dirty="0"/>
              <a:t>of the EIB Group and the European Commission (EC) to support the financing of energy efficiency (EE) </a:t>
            </a:r>
            <a:r>
              <a:rPr lang="en-US" sz="2400" dirty="0" smtClean="0"/>
              <a:t>investments </a:t>
            </a:r>
          </a:p>
          <a:p>
            <a:pPr algn="just">
              <a:spcBef>
                <a:spcPts val="600"/>
              </a:spcBef>
              <a:spcAft>
                <a:spcPts val="600"/>
              </a:spcAft>
              <a:buFont typeface="Wingdings" panose="05000000000000000000" pitchFamily="2" charset="2"/>
              <a:buChar char="Ø"/>
              <a:defRPr/>
            </a:pPr>
            <a:r>
              <a:rPr lang="en-GB" sz="2400" dirty="0" smtClean="0"/>
              <a:t>It comprises:</a:t>
            </a:r>
          </a:p>
          <a:p>
            <a:pPr marL="906463" indent="-180975"/>
            <a:r>
              <a:rPr lang="en-US" sz="2000" dirty="0"/>
              <a:t>A </a:t>
            </a:r>
            <a:r>
              <a:rPr lang="en-US" sz="2000" u="sng" dirty="0"/>
              <a:t>loan</a:t>
            </a:r>
            <a:r>
              <a:rPr lang="en-US" sz="2000" dirty="0"/>
              <a:t> to a commercial bank to be on-lent for financing of energy efficiency investments (</a:t>
            </a:r>
            <a:r>
              <a:rPr lang="en-US" sz="2000" b="1" dirty="0"/>
              <a:t>“EE Loan”</a:t>
            </a:r>
            <a:r>
              <a:rPr lang="en-US" sz="2000" dirty="0"/>
              <a:t>)</a:t>
            </a:r>
            <a:endParaRPr lang="en-GB" sz="2000" dirty="0"/>
          </a:p>
          <a:p>
            <a:pPr marL="906463" indent="-180975"/>
            <a:r>
              <a:rPr lang="en-US" sz="2000" dirty="0" smtClean="0"/>
              <a:t>A </a:t>
            </a:r>
            <a:r>
              <a:rPr lang="en-US" sz="2000" u="sng" dirty="0"/>
              <a:t>risk mitigation mechanism</a:t>
            </a:r>
            <a:r>
              <a:rPr lang="en-US" sz="2000" dirty="0"/>
              <a:t>, which covers losses incurred in the portfolio of EE loans granted by the commercial bank to on-lend the EE Loan (</a:t>
            </a:r>
            <a:r>
              <a:rPr lang="en-US" sz="2000" b="1" dirty="0"/>
              <a:t>“Risk Sharing Facility”</a:t>
            </a:r>
            <a:r>
              <a:rPr lang="en-US" sz="2000" dirty="0"/>
              <a:t>)</a:t>
            </a:r>
            <a:endParaRPr lang="en-GB" sz="2000" dirty="0"/>
          </a:p>
          <a:p>
            <a:pPr marL="906463" indent="-180975">
              <a:tabLst>
                <a:tab pos="180975" algn="l"/>
                <a:tab pos="361950" algn="l"/>
              </a:tabLst>
            </a:pPr>
            <a:r>
              <a:rPr lang="en-US" sz="2000" u="sng" dirty="0" smtClean="0"/>
              <a:t>Consultancy </a:t>
            </a:r>
            <a:r>
              <a:rPr lang="en-US" sz="2000" u="sng" dirty="0"/>
              <a:t>services</a:t>
            </a:r>
            <a:r>
              <a:rPr lang="en-US" sz="2000" dirty="0"/>
              <a:t> aiming at supporting the commercial bank to create the abovementioned EE loans portfolio (</a:t>
            </a:r>
            <a:r>
              <a:rPr lang="en-US" sz="2000" b="1" dirty="0"/>
              <a:t>“Expert Support Facility”</a:t>
            </a:r>
            <a:r>
              <a:rPr lang="en-US" sz="2000" dirty="0"/>
              <a:t>)</a:t>
            </a:r>
            <a:endParaRPr lang="en-GB" sz="2000" dirty="0"/>
          </a:p>
        </p:txBody>
      </p:sp>
      <p:sp>
        <p:nvSpPr>
          <p:cNvPr id="4" name="Date Placeholder 3"/>
          <p:cNvSpPr>
            <a:spLocks noGrp="1"/>
          </p:cNvSpPr>
          <p:nvPr>
            <p:ph type="dt" sz="half" idx="10"/>
          </p:nvPr>
        </p:nvSpPr>
        <p:spPr/>
        <p:txBody>
          <a:bodyPr/>
          <a:lstStyle/>
          <a:p>
            <a:r>
              <a:rPr lang="en-GB" smtClean="0"/>
              <a:t>02/03/2016</a:t>
            </a:r>
            <a:endParaRPr lang="en-GB" dirty="0"/>
          </a:p>
        </p:txBody>
      </p:sp>
      <p:sp>
        <p:nvSpPr>
          <p:cNvPr id="5" name="Footer Placeholder 4"/>
          <p:cNvSpPr>
            <a:spLocks noGrp="1"/>
          </p:cNvSpPr>
          <p:nvPr>
            <p:ph type="ftr" sz="quarter" idx="11"/>
          </p:nvPr>
        </p:nvSpPr>
        <p:spPr/>
        <p:txBody>
          <a:bodyPr/>
          <a:lstStyle/>
          <a:p>
            <a:r>
              <a:rPr lang="en-GB" smtClean="0"/>
              <a:t>European Investment Bank Group</a:t>
            </a:r>
            <a:endParaRPr lang="en-GB" dirty="0"/>
          </a:p>
        </p:txBody>
      </p:sp>
      <p:sp>
        <p:nvSpPr>
          <p:cNvPr id="6" name="Slide Number Placeholder 5"/>
          <p:cNvSpPr>
            <a:spLocks noGrp="1"/>
          </p:cNvSpPr>
          <p:nvPr>
            <p:ph type="sldNum" sz="quarter" idx="12"/>
          </p:nvPr>
        </p:nvSpPr>
        <p:spPr/>
        <p:txBody>
          <a:bodyPr/>
          <a:lstStyle/>
          <a:p>
            <a:fld id="{FD0A51CA-4611-42BC-8C78-05A9D4A054CC}" type="slidenum">
              <a:rPr lang="en-GB" smtClean="0"/>
              <a:pPr/>
              <a:t>18</a:t>
            </a:fld>
            <a:endParaRPr lang="en-GB"/>
          </a:p>
        </p:txBody>
      </p:sp>
    </p:spTree>
    <p:extLst>
      <p:ext uri="{BB962C8B-B14F-4D97-AF65-F5344CB8AC3E}">
        <p14:creationId xmlns:p14="http://schemas.microsoft.com/office/powerpoint/2010/main" val="10269518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EIB tool kit/PF4EE</a:t>
            </a:r>
            <a:endParaRPr lang="en-GB" dirty="0"/>
          </a:p>
        </p:txBody>
      </p:sp>
      <p:sp>
        <p:nvSpPr>
          <p:cNvPr id="4" name="Date Placeholder 3"/>
          <p:cNvSpPr>
            <a:spLocks noGrp="1"/>
          </p:cNvSpPr>
          <p:nvPr>
            <p:ph type="dt" sz="half" idx="10"/>
          </p:nvPr>
        </p:nvSpPr>
        <p:spPr/>
        <p:txBody>
          <a:bodyPr/>
          <a:lstStyle/>
          <a:p>
            <a:r>
              <a:rPr lang="en-GB" smtClean="0"/>
              <a:t>02/03/2016</a:t>
            </a:r>
            <a:endParaRPr lang="en-GB" dirty="0"/>
          </a:p>
        </p:txBody>
      </p:sp>
      <p:sp>
        <p:nvSpPr>
          <p:cNvPr id="5" name="Footer Placeholder 4"/>
          <p:cNvSpPr>
            <a:spLocks noGrp="1"/>
          </p:cNvSpPr>
          <p:nvPr>
            <p:ph type="ftr" sz="quarter" idx="11"/>
          </p:nvPr>
        </p:nvSpPr>
        <p:spPr/>
        <p:txBody>
          <a:bodyPr/>
          <a:lstStyle/>
          <a:p>
            <a:r>
              <a:rPr lang="en-GB" smtClean="0"/>
              <a:t>European Investment Bank Group</a:t>
            </a:r>
            <a:endParaRPr lang="en-GB" dirty="0"/>
          </a:p>
        </p:txBody>
      </p:sp>
      <p:sp>
        <p:nvSpPr>
          <p:cNvPr id="6" name="Slide Number Placeholder 5"/>
          <p:cNvSpPr>
            <a:spLocks noGrp="1"/>
          </p:cNvSpPr>
          <p:nvPr>
            <p:ph type="sldNum" sz="quarter" idx="12"/>
          </p:nvPr>
        </p:nvSpPr>
        <p:spPr/>
        <p:txBody>
          <a:bodyPr/>
          <a:lstStyle/>
          <a:p>
            <a:fld id="{FD0A51CA-4611-42BC-8C78-05A9D4A054CC}" type="slidenum">
              <a:rPr lang="en-GB" smtClean="0"/>
              <a:pPr/>
              <a:t>19</a:t>
            </a:fld>
            <a:endParaRPr lang="en-GB"/>
          </a:p>
        </p:txBody>
      </p:sp>
      <p:sp>
        <p:nvSpPr>
          <p:cNvPr id="3" name="Content Placeholder 2"/>
          <p:cNvSpPr>
            <a:spLocks noGrp="1"/>
          </p:cNvSpPr>
          <p:nvPr>
            <p:ph idx="1"/>
          </p:nvPr>
        </p:nvSpPr>
        <p:spPr/>
        <p:txBody>
          <a:bodyPr/>
          <a:lstStyle/>
          <a:p>
            <a:pPr>
              <a:spcBef>
                <a:spcPct val="0"/>
              </a:spcBef>
              <a:buFont typeface="Wingdings" pitchFamily="2" charset="2"/>
              <a:buChar char="Ø"/>
            </a:pPr>
            <a:r>
              <a:rPr lang="en-US" altLang="en-US" sz="2000" dirty="0" smtClean="0"/>
              <a:t>EIB </a:t>
            </a:r>
            <a:r>
              <a:rPr lang="en-US" altLang="en-US" sz="2000" dirty="0"/>
              <a:t>and EU rules </a:t>
            </a:r>
            <a:r>
              <a:rPr lang="en-US" altLang="en-US" sz="2000" dirty="0" smtClean="0"/>
              <a:t>apply </a:t>
            </a:r>
            <a:r>
              <a:rPr lang="en-US" altLang="en-US" sz="2000" dirty="0"/>
              <a:t>to select Energy Efficient </a:t>
            </a:r>
            <a:r>
              <a:rPr lang="en-US" altLang="en-US" sz="2000" dirty="0" smtClean="0"/>
              <a:t>investments</a:t>
            </a:r>
          </a:p>
          <a:p>
            <a:pPr>
              <a:spcBef>
                <a:spcPct val="0"/>
              </a:spcBef>
              <a:buFont typeface="Wingdings" pitchFamily="2" charset="2"/>
              <a:buChar char="Ø"/>
            </a:pPr>
            <a:endParaRPr lang="en-US" altLang="en-US" sz="2000" dirty="0"/>
          </a:p>
          <a:p>
            <a:pPr>
              <a:spcBef>
                <a:spcPct val="0"/>
              </a:spcBef>
              <a:buFont typeface="Wingdings" pitchFamily="2" charset="2"/>
              <a:buChar char="Ø"/>
            </a:pPr>
            <a:r>
              <a:rPr lang="en-US" altLang="en-US" sz="2000" dirty="0" smtClean="0"/>
              <a:t>Ideally </a:t>
            </a:r>
            <a:r>
              <a:rPr lang="en-US" altLang="en-US" sz="2000" dirty="0"/>
              <a:t>PF4EE should be combined with an Energy Efficient grant program to simplify </a:t>
            </a:r>
            <a:r>
              <a:rPr lang="en-US" altLang="en-US" sz="2000" dirty="0" smtClean="0"/>
              <a:t>and stimulate eligible investments</a:t>
            </a:r>
            <a:endParaRPr lang="en-GB" sz="2000" dirty="0"/>
          </a:p>
        </p:txBody>
      </p:sp>
      <p:graphicFrame>
        <p:nvGraphicFramePr>
          <p:cNvPr id="8" name="Diagram 7"/>
          <p:cNvGraphicFramePr/>
          <p:nvPr>
            <p:extLst>
              <p:ext uri="{D42A27DB-BD31-4B8C-83A1-F6EECF244321}">
                <p14:modId xmlns:p14="http://schemas.microsoft.com/office/powerpoint/2010/main" val="2066769840"/>
              </p:ext>
            </p:extLst>
          </p:nvPr>
        </p:nvGraphicFramePr>
        <p:xfrm>
          <a:off x="611560" y="1099574"/>
          <a:ext cx="7848872" cy="57662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360922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The EIB Group</a:t>
            </a:r>
          </a:p>
        </p:txBody>
      </p:sp>
      <p:sp>
        <p:nvSpPr>
          <p:cNvPr id="3" name="Content Placeholder 2"/>
          <p:cNvSpPr>
            <a:spLocks noGrp="1"/>
          </p:cNvSpPr>
          <p:nvPr>
            <p:ph idx="1"/>
          </p:nvPr>
        </p:nvSpPr>
        <p:spPr/>
        <p:txBody>
          <a:bodyPr>
            <a:normAutofit/>
          </a:bodyPr>
          <a:lstStyle/>
          <a:p>
            <a:pPr marL="0" indent="0" algn="ctr">
              <a:buNone/>
            </a:pPr>
            <a:endParaRPr lang="en-US" dirty="0" smtClean="0">
              <a:solidFill>
                <a:schemeClr val="tx2"/>
              </a:solidFill>
            </a:endParaRPr>
          </a:p>
          <a:p>
            <a:pPr marL="0" indent="0" algn="ctr">
              <a:buNone/>
            </a:pPr>
            <a:endParaRPr lang="en-US" dirty="0">
              <a:solidFill>
                <a:schemeClr val="tx2"/>
              </a:solidFill>
            </a:endParaRPr>
          </a:p>
          <a:p>
            <a:pPr marL="0" indent="0" algn="ctr">
              <a:buNone/>
            </a:pPr>
            <a:r>
              <a:rPr lang="en-US" dirty="0" smtClean="0">
                <a:solidFill>
                  <a:schemeClr val="tx2"/>
                </a:solidFill>
              </a:rPr>
              <a:t>Providing </a:t>
            </a:r>
            <a:r>
              <a:rPr lang="en-US" dirty="0">
                <a:solidFill>
                  <a:schemeClr val="tx2"/>
                </a:solidFill>
              </a:rPr>
              <a:t>finance and expertise for sound and sustainable investment projects</a:t>
            </a:r>
          </a:p>
          <a:p>
            <a:pPr marL="0" indent="0" algn="ctr">
              <a:buNone/>
            </a:pPr>
            <a:endParaRPr lang="en-US" dirty="0" smtClean="0">
              <a:solidFill>
                <a:schemeClr val="tx2"/>
              </a:solidFill>
            </a:endParaRPr>
          </a:p>
          <a:p>
            <a:pPr marL="0" indent="0" algn="ctr">
              <a:buNone/>
            </a:pPr>
            <a:endParaRPr lang="en-US" dirty="0">
              <a:solidFill>
                <a:schemeClr val="tx2"/>
              </a:solidFill>
            </a:endParaRPr>
          </a:p>
          <a:p>
            <a:pPr marL="0" indent="0" algn="ctr">
              <a:buNone/>
            </a:pPr>
            <a:endParaRPr lang="en-US" dirty="0" smtClean="0">
              <a:solidFill>
                <a:schemeClr val="tx2"/>
              </a:solidFill>
            </a:endParaRPr>
          </a:p>
          <a:p>
            <a:pPr marL="0" indent="0" algn="ctr">
              <a:buNone/>
            </a:pPr>
            <a:r>
              <a:rPr lang="en-US" dirty="0" smtClean="0">
                <a:solidFill>
                  <a:schemeClr val="tx2"/>
                </a:solidFill>
              </a:rPr>
              <a:t>Leading </a:t>
            </a:r>
            <a:r>
              <a:rPr lang="en-US" dirty="0">
                <a:solidFill>
                  <a:schemeClr val="tx2"/>
                </a:solidFill>
              </a:rPr>
              <a:t>developer of risk financing </a:t>
            </a:r>
            <a:r>
              <a:rPr lang="en-US" dirty="0" smtClean="0">
                <a:solidFill>
                  <a:schemeClr val="tx2"/>
                </a:solidFill>
              </a:rPr>
              <a:t/>
            </a:r>
            <a:br>
              <a:rPr lang="en-US" dirty="0" smtClean="0">
                <a:solidFill>
                  <a:schemeClr val="tx2"/>
                </a:solidFill>
              </a:rPr>
            </a:br>
            <a:r>
              <a:rPr lang="en-US" dirty="0" smtClean="0">
                <a:solidFill>
                  <a:schemeClr val="tx2"/>
                </a:solidFill>
              </a:rPr>
              <a:t>for </a:t>
            </a:r>
            <a:r>
              <a:rPr lang="en-US" dirty="0">
                <a:solidFill>
                  <a:schemeClr val="tx2"/>
                </a:solidFill>
              </a:rPr>
              <a:t>innovative </a:t>
            </a:r>
            <a:r>
              <a:rPr lang="en-US" dirty="0" smtClean="0">
                <a:solidFill>
                  <a:schemeClr val="tx2"/>
                </a:solidFill>
              </a:rPr>
              <a:t>SMEs</a:t>
            </a:r>
          </a:p>
        </p:txBody>
      </p:sp>
      <p:sp>
        <p:nvSpPr>
          <p:cNvPr id="4" name="Date Placeholder 3"/>
          <p:cNvSpPr>
            <a:spLocks noGrp="1"/>
          </p:cNvSpPr>
          <p:nvPr>
            <p:ph type="dt" sz="half" idx="10"/>
          </p:nvPr>
        </p:nvSpPr>
        <p:spPr/>
        <p:txBody>
          <a:bodyPr/>
          <a:lstStyle/>
          <a:p>
            <a:r>
              <a:rPr lang="en-GB" smtClean="0"/>
              <a:t>02/03/2016</a:t>
            </a:r>
            <a:endParaRPr lang="en-GB" dirty="0"/>
          </a:p>
        </p:txBody>
      </p:sp>
      <p:sp>
        <p:nvSpPr>
          <p:cNvPr id="5" name="Footer Placeholder 4"/>
          <p:cNvSpPr>
            <a:spLocks noGrp="1"/>
          </p:cNvSpPr>
          <p:nvPr>
            <p:ph type="ftr" sz="quarter" idx="11"/>
          </p:nvPr>
        </p:nvSpPr>
        <p:spPr/>
        <p:txBody>
          <a:bodyPr/>
          <a:lstStyle/>
          <a:p>
            <a:r>
              <a:rPr lang="en-GB" smtClean="0"/>
              <a:t>European Investment Bank Group</a:t>
            </a:r>
            <a:endParaRPr lang="en-GB" dirty="0"/>
          </a:p>
        </p:txBody>
      </p:sp>
      <p:sp>
        <p:nvSpPr>
          <p:cNvPr id="6" name="Slide Number Placeholder 5"/>
          <p:cNvSpPr>
            <a:spLocks noGrp="1"/>
          </p:cNvSpPr>
          <p:nvPr>
            <p:ph type="sldNum" sz="quarter" idx="12"/>
          </p:nvPr>
        </p:nvSpPr>
        <p:spPr/>
        <p:txBody>
          <a:bodyPr/>
          <a:lstStyle/>
          <a:p>
            <a:fld id="{FD0A51CA-4611-42BC-8C78-05A9D4A054CC}" type="slidenum">
              <a:rPr lang="en-GB" smtClean="0"/>
              <a:pPr/>
              <a:t>2</a:t>
            </a:fld>
            <a:endParaRPr lang="en-GB"/>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1840" y="3600000"/>
            <a:ext cx="2160000" cy="120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1840" y="1232756"/>
            <a:ext cx="2700000" cy="120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01283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EIB tool kit/PF4EE</a:t>
            </a:r>
            <a:endParaRPr lang="en-GB" dirty="0"/>
          </a:p>
        </p:txBody>
      </p:sp>
      <p:sp>
        <p:nvSpPr>
          <p:cNvPr id="3" name="Content Placeholder 2"/>
          <p:cNvSpPr>
            <a:spLocks noGrp="1"/>
          </p:cNvSpPr>
          <p:nvPr>
            <p:ph idx="1"/>
          </p:nvPr>
        </p:nvSpPr>
        <p:spPr>
          <a:xfrm>
            <a:off x="107504" y="836712"/>
            <a:ext cx="8928992" cy="5688632"/>
          </a:xfrm>
        </p:spPr>
        <p:txBody>
          <a:bodyPr/>
          <a:lstStyle/>
          <a:p>
            <a:pPr marL="0" indent="0">
              <a:buNone/>
            </a:pPr>
            <a:endParaRPr lang="en-GB" sz="1000" dirty="0" smtClean="0"/>
          </a:p>
          <a:p>
            <a:pPr>
              <a:buFont typeface="Wingdings" panose="05000000000000000000" pitchFamily="2" charset="2"/>
              <a:buChar char="Ø"/>
            </a:pPr>
            <a:r>
              <a:rPr lang="en-GB" sz="2400" dirty="0" smtClean="0"/>
              <a:t>PF4EE objectives are:</a:t>
            </a:r>
          </a:p>
          <a:p>
            <a:pPr marL="0" indent="0">
              <a:spcBef>
                <a:spcPts val="0"/>
              </a:spcBef>
              <a:buNone/>
            </a:pPr>
            <a:endParaRPr lang="en-GB" sz="1000" dirty="0" smtClean="0"/>
          </a:p>
          <a:p>
            <a:pPr lvl="1"/>
            <a:r>
              <a:rPr lang="en-US" sz="2000" dirty="0" smtClean="0"/>
              <a:t>Making </a:t>
            </a:r>
            <a:r>
              <a:rPr lang="en-US" sz="2000" dirty="0"/>
              <a:t>energy efficiency lending a more sustainable activity across European financial </a:t>
            </a:r>
            <a:r>
              <a:rPr lang="en-US" sz="2000" dirty="0" smtClean="0"/>
              <a:t>institutions</a:t>
            </a:r>
          </a:p>
          <a:p>
            <a:pPr lvl="1" algn="just"/>
            <a:r>
              <a:rPr lang="en-GB" sz="2000" dirty="0"/>
              <a:t>To encourage private commercial banks and other financial intermediaries to address the energy efficiency sector as a distinct market </a:t>
            </a:r>
            <a:r>
              <a:rPr lang="en-GB" sz="2000" dirty="0" smtClean="0"/>
              <a:t>segment</a:t>
            </a:r>
            <a:endParaRPr lang="en-US" sz="2000" dirty="0"/>
          </a:p>
          <a:p>
            <a:pPr lvl="1" algn="just"/>
            <a:r>
              <a:rPr lang="en-GB" sz="2000" dirty="0" smtClean="0"/>
              <a:t>To </a:t>
            </a:r>
            <a:r>
              <a:rPr lang="en-GB" sz="2000" dirty="0"/>
              <a:t>increase lending for energy efficiency in response to priorities identified by Member </a:t>
            </a:r>
            <a:r>
              <a:rPr lang="en-GB" sz="2000" dirty="0" smtClean="0"/>
              <a:t>States’ </a:t>
            </a:r>
            <a:r>
              <a:rPr lang="en-GB" sz="2000" dirty="0"/>
              <a:t>National Energy Efficiency Action Plans.</a:t>
            </a:r>
          </a:p>
          <a:p>
            <a:pPr marL="0" indent="0">
              <a:buNone/>
            </a:pPr>
            <a:endParaRPr lang="en-US" sz="1000" dirty="0" smtClean="0"/>
          </a:p>
          <a:p>
            <a:pPr>
              <a:buFont typeface="Wingdings" panose="05000000000000000000" pitchFamily="2" charset="2"/>
              <a:buChar char="Ø"/>
            </a:pPr>
            <a:r>
              <a:rPr lang="en-US" sz="2400" dirty="0" smtClean="0"/>
              <a:t>Benefits for final recipients</a:t>
            </a:r>
          </a:p>
          <a:p>
            <a:pPr lvl="1"/>
            <a:r>
              <a:rPr lang="en-US" sz="2000" dirty="0" smtClean="0"/>
              <a:t>More funding possibilities completing EU or national grants</a:t>
            </a:r>
          </a:p>
          <a:p>
            <a:pPr lvl="1"/>
            <a:r>
              <a:rPr lang="en-US" sz="2000" dirty="0" smtClean="0"/>
              <a:t>Longer tenors and advantageous pricing terms due to obligation on financial intermediaries to pass on financial advantage as per normal EIB practice</a:t>
            </a:r>
          </a:p>
          <a:p>
            <a:pPr lvl="1"/>
            <a:r>
              <a:rPr lang="en-US" sz="2000" dirty="0" smtClean="0"/>
              <a:t>TA framework within the facility ensuring sound projects</a:t>
            </a:r>
            <a:endParaRPr lang="en-GB" sz="2000" dirty="0"/>
          </a:p>
        </p:txBody>
      </p:sp>
      <p:sp>
        <p:nvSpPr>
          <p:cNvPr id="4" name="Date Placeholder 3"/>
          <p:cNvSpPr>
            <a:spLocks noGrp="1"/>
          </p:cNvSpPr>
          <p:nvPr>
            <p:ph type="dt" sz="half" idx="10"/>
          </p:nvPr>
        </p:nvSpPr>
        <p:spPr/>
        <p:txBody>
          <a:bodyPr/>
          <a:lstStyle/>
          <a:p>
            <a:r>
              <a:rPr lang="en-GB" smtClean="0"/>
              <a:t>02/03/2016</a:t>
            </a:r>
            <a:endParaRPr lang="en-GB" dirty="0"/>
          </a:p>
        </p:txBody>
      </p:sp>
      <p:sp>
        <p:nvSpPr>
          <p:cNvPr id="5" name="Footer Placeholder 4"/>
          <p:cNvSpPr>
            <a:spLocks noGrp="1"/>
          </p:cNvSpPr>
          <p:nvPr>
            <p:ph type="ftr" sz="quarter" idx="11"/>
          </p:nvPr>
        </p:nvSpPr>
        <p:spPr/>
        <p:txBody>
          <a:bodyPr/>
          <a:lstStyle/>
          <a:p>
            <a:r>
              <a:rPr lang="en-GB" smtClean="0"/>
              <a:t>European Investment Bank Group</a:t>
            </a:r>
            <a:endParaRPr lang="en-GB" dirty="0"/>
          </a:p>
        </p:txBody>
      </p:sp>
      <p:sp>
        <p:nvSpPr>
          <p:cNvPr id="6" name="Slide Number Placeholder 5"/>
          <p:cNvSpPr>
            <a:spLocks noGrp="1"/>
          </p:cNvSpPr>
          <p:nvPr>
            <p:ph type="sldNum" sz="quarter" idx="12"/>
          </p:nvPr>
        </p:nvSpPr>
        <p:spPr/>
        <p:txBody>
          <a:bodyPr/>
          <a:lstStyle/>
          <a:p>
            <a:fld id="{FD0A51CA-4611-42BC-8C78-05A9D4A054CC}" type="slidenum">
              <a:rPr lang="en-GB" smtClean="0"/>
              <a:pPr/>
              <a:t>20</a:t>
            </a:fld>
            <a:endParaRPr lang="en-GB"/>
          </a:p>
        </p:txBody>
      </p:sp>
    </p:spTree>
    <p:extLst>
      <p:ext uri="{BB962C8B-B14F-4D97-AF65-F5344CB8AC3E}">
        <p14:creationId xmlns:p14="http://schemas.microsoft.com/office/powerpoint/2010/main" val="42577282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1"/>
          <p:cNvSpPr>
            <a:spLocks noGrp="1"/>
          </p:cNvSpPr>
          <p:nvPr>
            <p:ph type="sldNum" sz="quarter" idx="11"/>
          </p:nvPr>
        </p:nvSpPr>
        <p:spPr>
          <a:xfrm>
            <a:off x="1696561" y="6480000"/>
            <a:ext cx="7159915" cy="153356"/>
          </a:xfrm>
          <a:noFill/>
        </p:spPr>
        <p:txBody>
          <a:bodyPr/>
          <a:lstStyle>
            <a:lvl1pPr>
              <a:spcBef>
                <a:spcPct val="20000"/>
              </a:spcBef>
              <a:buBlip>
                <a:blip r:embed="rId3"/>
              </a:buBlip>
              <a:defRPr sz="2400">
                <a:solidFill>
                  <a:schemeClr val="tx1"/>
                </a:solidFill>
                <a:latin typeface="Arial" charset="0"/>
                <a:cs typeface="Times New Roman" pitchFamily="18" charset="0"/>
              </a:defRPr>
            </a:lvl1pPr>
            <a:lvl2pPr marL="742950" indent="-285750">
              <a:spcBef>
                <a:spcPct val="20000"/>
              </a:spcBef>
              <a:buBlip>
                <a:blip r:embed="rId3"/>
              </a:buBlip>
              <a:defRPr sz="2400">
                <a:solidFill>
                  <a:schemeClr val="tx1"/>
                </a:solidFill>
                <a:latin typeface="Arial" charset="0"/>
                <a:cs typeface="Times New Roman" pitchFamily="18" charset="0"/>
              </a:defRPr>
            </a:lvl2pPr>
            <a:lvl3pPr marL="1143000" indent="-228600">
              <a:spcBef>
                <a:spcPct val="20000"/>
              </a:spcBef>
              <a:buBlip>
                <a:blip r:embed="rId3"/>
              </a:buBlip>
              <a:defRPr sz="2400">
                <a:solidFill>
                  <a:schemeClr val="tx1"/>
                </a:solidFill>
                <a:latin typeface="Arial" charset="0"/>
                <a:cs typeface="Times New Roman" pitchFamily="18" charset="0"/>
              </a:defRPr>
            </a:lvl3pPr>
            <a:lvl4pPr marL="1600200" indent="-228600">
              <a:spcBef>
                <a:spcPct val="20000"/>
              </a:spcBef>
              <a:buBlip>
                <a:blip r:embed="rId3"/>
              </a:buBlip>
              <a:defRPr sz="2000">
                <a:solidFill>
                  <a:schemeClr val="tx1"/>
                </a:solidFill>
                <a:latin typeface="Arial" charset="0"/>
                <a:cs typeface="Times New Roman" pitchFamily="18" charset="0"/>
              </a:defRPr>
            </a:lvl4pPr>
            <a:lvl5pPr marL="2057400" indent="-228600">
              <a:spcBef>
                <a:spcPct val="20000"/>
              </a:spcBef>
              <a:buBlip>
                <a:blip r:embed="rId3"/>
              </a:buBlip>
              <a:defRPr sz="2000">
                <a:solidFill>
                  <a:schemeClr val="tx1"/>
                </a:solidFill>
                <a:latin typeface="Arial" charset="0"/>
                <a:cs typeface="Times New Roman" pitchFamily="18" charset="0"/>
              </a:defRPr>
            </a:lvl5pPr>
            <a:lvl6pPr marL="2514600" indent="-228600" eaLnBrk="0" fontAlgn="base" hangingPunct="0">
              <a:spcBef>
                <a:spcPct val="20000"/>
              </a:spcBef>
              <a:spcAft>
                <a:spcPct val="0"/>
              </a:spcAft>
              <a:buBlip>
                <a:blip r:embed="rId3"/>
              </a:buBlip>
              <a:defRPr sz="2000">
                <a:solidFill>
                  <a:schemeClr val="tx1"/>
                </a:solidFill>
                <a:latin typeface="Arial" charset="0"/>
                <a:cs typeface="Times New Roman" pitchFamily="18" charset="0"/>
              </a:defRPr>
            </a:lvl6pPr>
            <a:lvl7pPr marL="2971800" indent="-228600" eaLnBrk="0" fontAlgn="base" hangingPunct="0">
              <a:spcBef>
                <a:spcPct val="20000"/>
              </a:spcBef>
              <a:spcAft>
                <a:spcPct val="0"/>
              </a:spcAft>
              <a:buBlip>
                <a:blip r:embed="rId3"/>
              </a:buBlip>
              <a:defRPr sz="2000">
                <a:solidFill>
                  <a:schemeClr val="tx1"/>
                </a:solidFill>
                <a:latin typeface="Arial" charset="0"/>
                <a:cs typeface="Times New Roman" pitchFamily="18" charset="0"/>
              </a:defRPr>
            </a:lvl7pPr>
            <a:lvl8pPr marL="3429000" indent="-228600" eaLnBrk="0" fontAlgn="base" hangingPunct="0">
              <a:spcBef>
                <a:spcPct val="20000"/>
              </a:spcBef>
              <a:spcAft>
                <a:spcPct val="0"/>
              </a:spcAft>
              <a:buBlip>
                <a:blip r:embed="rId3"/>
              </a:buBlip>
              <a:defRPr sz="2000">
                <a:solidFill>
                  <a:schemeClr val="tx1"/>
                </a:solidFill>
                <a:latin typeface="Arial" charset="0"/>
                <a:cs typeface="Times New Roman" pitchFamily="18" charset="0"/>
              </a:defRPr>
            </a:lvl8pPr>
            <a:lvl9pPr marL="3886200" indent="-228600" eaLnBrk="0" fontAlgn="base" hangingPunct="0">
              <a:spcBef>
                <a:spcPct val="20000"/>
              </a:spcBef>
              <a:spcAft>
                <a:spcPct val="0"/>
              </a:spcAft>
              <a:buBlip>
                <a:blip r:embed="rId3"/>
              </a:buBlip>
              <a:defRPr sz="2000">
                <a:solidFill>
                  <a:schemeClr val="tx1"/>
                </a:solidFill>
                <a:latin typeface="Arial" charset="0"/>
                <a:cs typeface="Times New Roman" pitchFamily="18" charset="0"/>
              </a:defRPr>
            </a:lvl9pPr>
          </a:lstStyle>
          <a:p>
            <a:pPr algn="l">
              <a:spcBef>
                <a:spcPct val="0"/>
              </a:spcBef>
              <a:buFontTx/>
              <a:buNone/>
            </a:pPr>
            <a:r>
              <a:rPr lang="en-US" altLang="en-US" sz="1000" dirty="0" smtClean="0">
                <a:solidFill>
                  <a:schemeClr val="bg1"/>
                </a:solidFill>
              </a:rPr>
              <a:t>  		European Investment Bank 				            </a:t>
            </a:r>
            <a:fld id="{50A2FEBE-5696-480E-B53E-E027EF2BDA58}" type="slidenum">
              <a:rPr lang="en-US" altLang="en-US" sz="1000" smtClean="0">
                <a:solidFill>
                  <a:schemeClr val="bg1"/>
                </a:solidFill>
              </a:rPr>
              <a:pPr algn="l">
                <a:spcBef>
                  <a:spcPct val="0"/>
                </a:spcBef>
                <a:buFontTx/>
                <a:buNone/>
              </a:pPr>
              <a:t>21</a:t>
            </a:fld>
            <a:endParaRPr lang="en-US" altLang="en-US" sz="1000" dirty="0" smtClean="0">
              <a:solidFill>
                <a:schemeClr val="bg1"/>
              </a:solidFill>
            </a:endParaRPr>
          </a:p>
        </p:txBody>
      </p:sp>
      <p:sp>
        <p:nvSpPr>
          <p:cNvPr id="13316" name="Rectangle 2"/>
          <p:cNvSpPr>
            <a:spLocks noGrp="1" noChangeArrowheads="1"/>
          </p:cNvSpPr>
          <p:nvPr>
            <p:ph type="title" idx="4294967295"/>
          </p:nvPr>
        </p:nvSpPr>
        <p:spPr>
          <a:xfrm>
            <a:off x="837322" y="728700"/>
            <a:ext cx="3835400" cy="527050"/>
          </a:xfrm>
          <a:prstGeom prst="rect">
            <a:avLst/>
          </a:prstGeom>
        </p:spPr>
        <p:txBody>
          <a:bodyPr anchor="ctr"/>
          <a:lstStyle/>
          <a:p>
            <a:pPr eaLnBrk="1" hangingPunct="1"/>
            <a:r>
              <a:rPr lang="en-US" altLang="en-US" sz="3200" b="0" dirty="0" smtClean="0"/>
              <a:t>Contact Information</a:t>
            </a:r>
            <a:endParaRPr lang="en-GB" altLang="en-US" sz="3200" b="0" dirty="0" smtClean="0"/>
          </a:p>
        </p:txBody>
      </p:sp>
      <p:sp>
        <p:nvSpPr>
          <p:cNvPr id="13317" name="Text Box 4"/>
          <p:cNvSpPr>
            <a:spLocks noGrp="1" noChangeArrowheads="1"/>
          </p:cNvSpPr>
          <p:nvPr>
            <p:ph type="body" idx="4294967295"/>
          </p:nvPr>
        </p:nvSpPr>
        <p:spPr>
          <a:xfrm>
            <a:off x="5040052" y="1618357"/>
            <a:ext cx="3840162" cy="4348163"/>
          </a:xfrm>
          <a:prstGeom prst="rect">
            <a:avLst/>
          </a:prstGeom>
          <a:noFill/>
        </p:spPr>
        <p:txBody>
          <a:bodyPr/>
          <a:lstStyle/>
          <a:p>
            <a:pPr algn="l" eaLnBrk="1" hangingPunct="1">
              <a:buFontTx/>
              <a:buNone/>
            </a:pPr>
            <a:r>
              <a:rPr lang="en-US" altLang="en-US" sz="1400" b="1" dirty="0" smtClean="0">
                <a:solidFill>
                  <a:srgbClr val="00529F"/>
                </a:solidFill>
              </a:rPr>
              <a:t>Jean-Marc MARTIN</a:t>
            </a:r>
          </a:p>
          <a:p>
            <a:pPr algn="l" eaLnBrk="1" hangingPunct="1">
              <a:buFontTx/>
              <a:buNone/>
            </a:pPr>
            <a:r>
              <a:rPr lang="en-US" altLang="en-US" sz="1400" b="1" dirty="0" smtClean="0">
                <a:solidFill>
                  <a:srgbClr val="00529F"/>
                </a:solidFill>
              </a:rPr>
              <a:t>Deputy Head of Division</a:t>
            </a:r>
            <a:endParaRPr lang="en-US" altLang="en-US" sz="1400" dirty="0" smtClean="0">
              <a:solidFill>
                <a:srgbClr val="00529F"/>
              </a:solidFill>
            </a:endParaRPr>
          </a:p>
          <a:p>
            <a:pPr algn="l" eaLnBrk="1" hangingPunct="1">
              <a:buFontTx/>
              <a:buNone/>
            </a:pPr>
            <a:r>
              <a:rPr lang="en-US" altLang="en-US" sz="1400" dirty="0" smtClean="0">
                <a:solidFill>
                  <a:srgbClr val="00529F"/>
                </a:solidFill>
              </a:rPr>
              <a:t>Public Sector Lending </a:t>
            </a:r>
            <a:r>
              <a:rPr lang="en-US" altLang="en-US" sz="1400" dirty="0">
                <a:solidFill>
                  <a:srgbClr val="00529F"/>
                </a:solidFill>
              </a:rPr>
              <a:t>O</a:t>
            </a:r>
            <a:r>
              <a:rPr lang="en-US" altLang="en-US" sz="1400" dirty="0" smtClean="0">
                <a:solidFill>
                  <a:srgbClr val="00529F"/>
                </a:solidFill>
              </a:rPr>
              <a:t>perations</a:t>
            </a:r>
          </a:p>
          <a:p>
            <a:pPr>
              <a:buNone/>
            </a:pPr>
            <a:r>
              <a:rPr lang="en-US" altLang="en-US" sz="1400" dirty="0" smtClean="0">
                <a:solidFill>
                  <a:srgbClr val="00529F"/>
                </a:solidFill>
              </a:rPr>
              <a:t>Croatia, </a:t>
            </a:r>
            <a:r>
              <a:rPr lang="en-US" altLang="en-US" sz="1400" dirty="0">
                <a:solidFill>
                  <a:srgbClr val="00529F"/>
                </a:solidFill>
              </a:rPr>
              <a:t>Slovenia, &amp; </a:t>
            </a:r>
            <a:r>
              <a:rPr lang="en-US" altLang="en-US" sz="1400" dirty="0" smtClean="0">
                <a:solidFill>
                  <a:srgbClr val="00529F"/>
                </a:solidFill>
              </a:rPr>
              <a:t>Western Balkans</a:t>
            </a:r>
          </a:p>
          <a:p>
            <a:pPr algn="l" eaLnBrk="1" hangingPunct="1">
              <a:buFontTx/>
              <a:buNone/>
            </a:pPr>
            <a:r>
              <a:rPr lang="en-US" altLang="en-US" sz="1400" dirty="0" smtClean="0">
                <a:solidFill>
                  <a:srgbClr val="00529F"/>
                </a:solidFill>
                <a:hlinkClick r:id="rId4"/>
              </a:rPr>
              <a:t>martinjm@eib.org</a:t>
            </a:r>
            <a:endParaRPr lang="en-US" altLang="en-US" sz="1400" dirty="0" smtClean="0">
              <a:solidFill>
                <a:srgbClr val="00529F"/>
              </a:solidFill>
            </a:endParaRPr>
          </a:p>
          <a:p>
            <a:pPr algn="l" eaLnBrk="1" hangingPunct="1">
              <a:buFontTx/>
              <a:buNone/>
            </a:pPr>
            <a:endParaRPr lang="en-US" altLang="en-US" sz="1400" dirty="0" smtClean="0">
              <a:solidFill>
                <a:srgbClr val="00529F"/>
              </a:solidFill>
            </a:endParaRPr>
          </a:p>
          <a:p>
            <a:pPr algn="l" eaLnBrk="1" hangingPunct="1">
              <a:buFontTx/>
              <a:buNone/>
            </a:pPr>
            <a:endParaRPr lang="en-US" altLang="en-US" sz="1400" dirty="0" smtClean="0">
              <a:solidFill>
                <a:srgbClr val="00529F"/>
              </a:solidFill>
            </a:endParaRPr>
          </a:p>
          <a:p>
            <a:pPr algn="l" eaLnBrk="1" hangingPunct="1">
              <a:buFontTx/>
              <a:buNone/>
            </a:pPr>
            <a:r>
              <a:rPr lang="en-US" altLang="en-US" sz="1400" dirty="0" smtClean="0">
                <a:solidFill>
                  <a:srgbClr val="00529F"/>
                </a:solidFill>
              </a:rPr>
              <a:t>98-100 boulevard Konrad Adenauer</a:t>
            </a:r>
          </a:p>
          <a:p>
            <a:pPr algn="l" eaLnBrk="1" hangingPunct="1">
              <a:buFontTx/>
              <a:buNone/>
            </a:pPr>
            <a:r>
              <a:rPr lang="en-US" altLang="en-US" sz="1400" dirty="0" smtClean="0">
                <a:solidFill>
                  <a:srgbClr val="00529F"/>
                </a:solidFill>
              </a:rPr>
              <a:t>L-2950 Luxembourg</a:t>
            </a:r>
          </a:p>
          <a:p>
            <a:pPr algn="l" eaLnBrk="1" hangingPunct="1">
              <a:buFontTx/>
              <a:buNone/>
            </a:pPr>
            <a:r>
              <a:rPr lang="en-US" altLang="en-US" sz="1400" dirty="0" smtClean="0">
                <a:solidFill>
                  <a:srgbClr val="00529F"/>
                </a:solidFill>
              </a:rPr>
              <a:t>Tel: +352 43 791</a:t>
            </a:r>
          </a:p>
          <a:p>
            <a:pPr algn="l" eaLnBrk="1" hangingPunct="1">
              <a:buFontTx/>
              <a:buNone/>
            </a:pPr>
            <a:r>
              <a:rPr lang="en-US" altLang="en-US" sz="1400" b="1" dirty="0" smtClean="0">
                <a:solidFill>
                  <a:srgbClr val="00529F"/>
                </a:solidFill>
                <a:hlinkClick r:id="rId5"/>
              </a:rPr>
              <a:t>www.eib.org</a:t>
            </a:r>
            <a:r>
              <a:rPr lang="en-US" altLang="en-US" sz="1400" b="1" dirty="0" smtClean="0">
                <a:solidFill>
                  <a:srgbClr val="00529F"/>
                </a:solidFill>
              </a:rPr>
              <a:t> </a:t>
            </a:r>
          </a:p>
          <a:p>
            <a:pPr>
              <a:buNone/>
            </a:pPr>
            <a:r>
              <a:rPr lang="fr-CH" sz="1400" b="1" dirty="0" smtClean="0">
                <a:solidFill>
                  <a:schemeClr val="accent1"/>
                </a:solidFill>
                <a:hlinkClick r:id="rId6"/>
              </a:rPr>
              <a:t>www.eib.org/eiah</a:t>
            </a:r>
            <a:endParaRPr lang="fr-CH" sz="1400" b="1" dirty="0" smtClean="0">
              <a:solidFill>
                <a:schemeClr val="accent1"/>
              </a:solidFill>
            </a:endParaRPr>
          </a:p>
          <a:p>
            <a:pPr>
              <a:buNone/>
            </a:pPr>
            <a:r>
              <a:rPr lang="fr-CH" sz="1400" b="1" smtClean="0">
                <a:solidFill>
                  <a:schemeClr val="accent1"/>
                </a:solidFill>
                <a:hlinkClick r:id="rId7"/>
              </a:rPr>
              <a:t>www.eib.org/pf4ee</a:t>
            </a:r>
            <a:r>
              <a:rPr lang="fr-CH" sz="1400" b="1" smtClean="0">
                <a:solidFill>
                  <a:schemeClr val="accent1"/>
                </a:solidFill>
              </a:rPr>
              <a:t> </a:t>
            </a:r>
            <a:endParaRPr lang="fr-CH" sz="1400" b="1" dirty="0" smtClean="0">
              <a:solidFill>
                <a:schemeClr val="accent1"/>
              </a:solidFill>
            </a:endParaRPr>
          </a:p>
          <a:p>
            <a:pPr>
              <a:buNone/>
            </a:pPr>
            <a:r>
              <a:rPr lang="fr-CH" sz="1400" b="1" dirty="0" smtClean="0">
                <a:solidFill>
                  <a:schemeClr val="accent1"/>
                </a:solidFill>
                <a:hlinkClick r:id="rId8"/>
              </a:rPr>
              <a:t>www.eif.org</a:t>
            </a:r>
            <a:r>
              <a:rPr lang="fr-CH" sz="1400" b="1" dirty="0" smtClean="0">
                <a:solidFill>
                  <a:schemeClr val="accent1"/>
                </a:solidFill>
              </a:rPr>
              <a:t> </a:t>
            </a:r>
            <a:endParaRPr lang="en-GB" sz="1400" b="1" dirty="0">
              <a:solidFill>
                <a:schemeClr val="accent1"/>
              </a:solidFill>
            </a:endParaRPr>
          </a:p>
          <a:p>
            <a:pPr algn="l" eaLnBrk="1" hangingPunct="1">
              <a:buFontTx/>
              <a:buNone/>
            </a:pPr>
            <a:endParaRPr lang="en-US" altLang="en-US" sz="1400" dirty="0" smtClean="0"/>
          </a:p>
        </p:txBody>
      </p:sp>
      <p:pic>
        <p:nvPicPr>
          <p:cNvPr id="13315"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377030">
            <a:off x="1723924" y="1523434"/>
            <a:ext cx="2707139" cy="441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AutoShape 5" descr="189525215@21012010-171C"/>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sz="2400">
                <a:solidFill>
                  <a:schemeClr val="tx1"/>
                </a:solidFill>
                <a:latin typeface="Arial" charset="0"/>
                <a:cs typeface="Times New Roman" pitchFamily="18" charset="0"/>
              </a:defRPr>
            </a:lvl1pPr>
            <a:lvl2pPr marL="742950" indent="-285750">
              <a:spcBef>
                <a:spcPct val="20000"/>
              </a:spcBef>
              <a:buBlip>
                <a:blip r:embed="rId3"/>
              </a:buBlip>
              <a:defRPr sz="2400">
                <a:solidFill>
                  <a:schemeClr val="tx1"/>
                </a:solidFill>
                <a:latin typeface="Arial" charset="0"/>
                <a:cs typeface="Times New Roman" pitchFamily="18" charset="0"/>
              </a:defRPr>
            </a:lvl2pPr>
            <a:lvl3pPr marL="1143000" indent="-228600">
              <a:spcBef>
                <a:spcPct val="20000"/>
              </a:spcBef>
              <a:buBlip>
                <a:blip r:embed="rId3"/>
              </a:buBlip>
              <a:defRPr sz="2400">
                <a:solidFill>
                  <a:schemeClr val="tx1"/>
                </a:solidFill>
                <a:latin typeface="Arial" charset="0"/>
                <a:cs typeface="Times New Roman" pitchFamily="18" charset="0"/>
              </a:defRPr>
            </a:lvl3pPr>
            <a:lvl4pPr marL="1600200" indent="-228600">
              <a:spcBef>
                <a:spcPct val="20000"/>
              </a:spcBef>
              <a:buBlip>
                <a:blip r:embed="rId3"/>
              </a:buBlip>
              <a:defRPr sz="2000">
                <a:solidFill>
                  <a:schemeClr val="tx1"/>
                </a:solidFill>
                <a:latin typeface="Arial" charset="0"/>
                <a:cs typeface="Times New Roman" pitchFamily="18" charset="0"/>
              </a:defRPr>
            </a:lvl4pPr>
            <a:lvl5pPr marL="2057400" indent="-228600">
              <a:spcBef>
                <a:spcPct val="20000"/>
              </a:spcBef>
              <a:buBlip>
                <a:blip r:embed="rId3"/>
              </a:buBlip>
              <a:defRPr sz="2000">
                <a:solidFill>
                  <a:schemeClr val="tx1"/>
                </a:solidFill>
                <a:latin typeface="Arial" charset="0"/>
                <a:cs typeface="Times New Roman" pitchFamily="18" charset="0"/>
              </a:defRPr>
            </a:lvl5pPr>
            <a:lvl6pPr marL="2514600" indent="-228600" eaLnBrk="0" fontAlgn="base" hangingPunct="0">
              <a:spcBef>
                <a:spcPct val="20000"/>
              </a:spcBef>
              <a:spcAft>
                <a:spcPct val="0"/>
              </a:spcAft>
              <a:buBlip>
                <a:blip r:embed="rId3"/>
              </a:buBlip>
              <a:defRPr sz="2000">
                <a:solidFill>
                  <a:schemeClr val="tx1"/>
                </a:solidFill>
                <a:latin typeface="Arial" charset="0"/>
                <a:cs typeface="Times New Roman" pitchFamily="18" charset="0"/>
              </a:defRPr>
            </a:lvl6pPr>
            <a:lvl7pPr marL="2971800" indent="-228600" eaLnBrk="0" fontAlgn="base" hangingPunct="0">
              <a:spcBef>
                <a:spcPct val="20000"/>
              </a:spcBef>
              <a:spcAft>
                <a:spcPct val="0"/>
              </a:spcAft>
              <a:buBlip>
                <a:blip r:embed="rId3"/>
              </a:buBlip>
              <a:defRPr sz="2000">
                <a:solidFill>
                  <a:schemeClr val="tx1"/>
                </a:solidFill>
                <a:latin typeface="Arial" charset="0"/>
                <a:cs typeface="Times New Roman" pitchFamily="18" charset="0"/>
              </a:defRPr>
            </a:lvl7pPr>
            <a:lvl8pPr marL="3429000" indent="-228600" eaLnBrk="0" fontAlgn="base" hangingPunct="0">
              <a:spcBef>
                <a:spcPct val="20000"/>
              </a:spcBef>
              <a:spcAft>
                <a:spcPct val="0"/>
              </a:spcAft>
              <a:buBlip>
                <a:blip r:embed="rId3"/>
              </a:buBlip>
              <a:defRPr sz="2000">
                <a:solidFill>
                  <a:schemeClr val="tx1"/>
                </a:solidFill>
                <a:latin typeface="Arial" charset="0"/>
                <a:cs typeface="Times New Roman" pitchFamily="18" charset="0"/>
              </a:defRPr>
            </a:lvl8pPr>
            <a:lvl9pPr marL="3886200" indent="-228600" eaLnBrk="0" fontAlgn="base" hangingPunct="0">
              <a:spcBef>
                <a:spcPct val="20000"/>
              </a:spcBef>
              <a:spcAft>
                <a:spcPct val="0"/>
              </a:spcAft>
              <a:buBlip>
                <a:blip r:embed="rId3"/>
              </a:buBlip>
              <a:defRPr sz="2000">
                <a:solidFill>
                  <a:schemeClr val="tx1"/>
                </a:solidFill>
                <a:latin typeface="Arial" charset="0"/>
                <a:cs typeface="Times New Roman" pitchFamily="18" charset="0"/>
              </a:defRPr>
            </a:lvl9pPr>
          </a:lstStyle>
          <a:p>
            <a:pPr eaLnBrk="1" hangingPunct="1">
              <a:spcBef>
                <a:spcPct val="0"/>
              </a:spcBef>
              <a:buFontTx/>
              <a:buNone/>
            </a:pPr>
            <a:endParaRPr lang="en-GB" altLang="en-US" sz="1800">
              <a:ea typeface="ＭＳ Ｐゴシック" pitchFamily="34" charset="-128"/>
            </a:endParaRPr>
          </a:p>
        </p:txBody>
      </p:sp>
      <p:sp>
        <p:nvSpPr>
          <p:cNvPr id="13319" name="AutoShape 7" descr="189525215@21012010-171C"/>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sz="2400">
                <a:solidFill>
                  <a:schemeClr val="tx1"/>
                </a:solidFill>
                <a:latin typeface="Arial" charset="0"/>
                <a:cs typeface="Times New Roman" pitchFamily="18" charset="0"/>
              </a:defRPr>
            </a:lvl1pPr>
            <a:lvl2pPr marL="742950" indent="-285750">
              <a:spcBef>
                <a:spcPct val="20000"/>
              </a:spcBef>
              <a:buBlip>
                <a:blip r:embed="rId3"/>
              </a:buBlip>
              <a:defRPr sz="2400">
                <a:solidFill>
                  <a:schemeClr val="tx1"/>
                </a:solidFill>
                <a:latin typeface="Arial" charset="0"/>
                <a:cs typeface="Times New Roman" pitchFamily="18" charset="0"/>
              </a:defRPr>
            </a:lvl2pPr>
            <a:lvl3pPr marL="1143000" indent="-228600">
              <a:spcBef>
                <a:spcPct val="20000"/>
              </a:spcBef>
              <a:buBlip>
                <a:blip r:embed="rId3"/>
              </a:buBlip>
              <a:defRPr sz="2400">
                <a:solidFill>
                  <a:schemeClr val="tx1"/>
                </a:solidFill>
                <a:latin typeface="Arial" charset="0"/>
                <a:cs typeface="Times New Roman" pitchFamily="18" charset="0"/>
              </a:defRPr>
            </a:lvl3pPr>
            <a:lvl4pPr marL="1600200" indent="-228600">
              <a:spcBef>
                <a:spcPct val="20000"/>
              </a:spcBef>
              <a:buBlip>
                <a:blip r:embed="rId3"/>
              </a:buBlip>
              <a:defRPr sz="2000">
                <a:solidFill>
                  <a:schemeClr val="tx1"/>
                </a:solidFill>
                <a:latin typeface="Arial" charset="0"/>
                <a:cs typeface="Times New Roman" pitchFamily="18" charset="0"/>
              </a:defRPr>
            </a:lvl4pPr>
            <a:lvl5pPr marL="2057400" indent="-228600">
              <a:spcBef>
                <a:spcPct val="20000"/>
              </a:spcBef>
              <a:buBlip>
                <a:blip r:embed="rId3"/>
              </a:buBlip>
              <a:defRPr sz="2000">
                <a:solidFill>
                  <a:schemeClr val="tx1"/>
                </a:solidFill>
                <a:latin typeface="Arial" charset="0"/>
                <a:cs typeface="Times New Roman" pitchFamily="18" charset="0"/>
              </a:defRPr>
            </a:lvl5pPr>
            <a:lvl6pPr marL="2514600" indent="-228600" eaLnBrk="0" fontAlgn="base" hangingPunct="0">
              <a:spcBef>
                <a:spcPct val="20000"/>
              </a:spcBef>
              <a:spcAft>
                <a:spcPct val="0"/>
              </a:spcAft>
              <a:buBlip>
                <a:blip r:embed="rId3"/>
              </a:buBlip>
              <a:defRPr sz="2000">
                <a:solidFill>
                  <a:schemeClr val="tx1"/>
                </a:solidFill>
                <a:latin typeface="Arial" charset="0"/>
                <a:cs typeface="Times New Roman" pitchFamily="18" charset="0"/>
              </a:defRPr>
            </a:lvl6pPr>
            <a:lvl7pPr marL="2971800" indent="-228600" eaLnBrk="0" fontAlgn="base" hangingPunct="0">
              <a:spcBef>
                <a:spcPct val="20000"/>
              </a:spcBef>
              <a:spcAft>
                <a:spcPct val="0"/>
              </a:spcAft>
              <a:buBlip>
                <a:blip r:embed="rId3"/>
              </a:buBlip>
              <a:defRPr sz="2000">
                <a:solidFill>
                  <a:schemeClr val="tx1"/>
                </a:solidFill>
                <a:latin typeface="Arial" charset="0"/>
                <a:cs typeface="Times New Roman" pitchFamily="18" charset="0"/>
              </a:defRPr>
            </a:lvl7pPr>
            <a:lvl8pPr marL="3429000" indent="-228600" eaLnBrk="0" fontAlgn="base" hangingPunct="0">
              <a:spcBef>
                <a:spcPct val="20000"/>
              </a:spcBef>
              <a:spcAft>
                <a:spcPct val="0"/>
              </a:spcAft>
              <a:buBlip>
                <a:blip r:embed="rId3"/>
              </a:buBlip>
              <a:defRPr sz="2000">
                <a:solidFill>
                  <a:schemeClr val="tx1"/>
                </a:solidFill>
                <a:latin typeface="Arial" charset="0"/>
                <a:cs typeface="Times New Roman" pitchFamily="18" charset="0"/>
              </a:defRPr>
            </a:lvl8pPr>
            <a:lvl9pPr marL="3886200" indent="-228600" eaLnBrk="0" fontAlgn="base" hangingPunct="0">
              <a:spcBef>
                <a:spcPct val="20000"/>
              </a:spcBef>
              <a:spcAft>
                <a:spcPct val="0"/>
              </a:spcAft>
              <a:buBlip>
                <a:blip r:embed="rId3"/>
              </a:buBlip>
              <a:defRPr sz="2000">
                <a:solidFill>
                  <a:schemeClr val="tx1"/>
                </a:solidFill>
                <a:latin typeface="Arial" charset="0"/>
                <a:cs typeface="Times New Roman" pitchFamily="18" charset="0"/>
              </a:defRPr>
            </a:lvl9pPr>
          </a:lstStyle>
          <a:p>
            <a:pPr eaLnBrk="1" hangingPunct="1">
              <a:spcBef>
                <a:spcPct val="0"/>
              </a:spcBef>
              <a:buFontTx/>
              <a:buNone/>
            </a:pPr>
            <a:endParaRPr lang="en-GB" altLang="en-US" sz="1800">
              <a:ea typeface="ＭＳ Ｐゴシック" pitchFamily="34" charset="-128"/>
            </a:endParaRPr>
          </a:p>
        </p:txBody>
      </p:sp>
      <p:pic>
        <p:nvPicPr>
          <p:cNvPr id="13320" name="Picture 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1224087">
            <a:off x="482976" y="1376909"/>
            <a:ext cx="2745420" cy="4392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9000" name="Rectangle 8"/>
          <p:cNvSpPr>
            <a:spLocks noChangeArrowheads="1"/>
          </p:cNvSpPr>
          <p:nvPr/>
        </p:nvSpPr>
        <p:spPr bwMode="auto">
          <a:xfrm>
            <a:off x="457200" y="5516563"/>
            <a:ext cx="82296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Blip>
                <a:blip r:embed="rId3"/>
              </a:buBlip>
              <a:defRPr sz="2400">
                <a:solidFill>
                  <a:schemeClr val="tx1"/>
                </a:solidFill>
                <a:latin typeface="Arial" charset="0"/>
                <a:cs typeface="Times New Roman" pitchFamily="18" charset="0"/>
              </a:defRPr>
            </a:lvl1pPr>
            <a:lvl2pPr marL="742950" indent="-285750">
              <a:spcBef>
                <a:spcPct val="20000"/>
              </a:spcBef>
              <a:buBlip>
                <a:blip r:embed="rId3"/>
              </a:buBlip>
              <a:defRPr sz="2400">
                <a:solidFill>
                  <a:schemeClr val="tx1"/>
                </a:solidFill>
                <a:latin typeface="Arial" charset="0"/>
                <a:cs typeface="Times New Roman" pitchFamily="18" charset="0"/>
              </a:defRPr>
            </a:lvl2pPr>
            <a:lvl3pPr marL="1143000" indent="-228600">
              <a:spcBef>
                <a:spcPct val="20000"/>
              </a:spcBef>
              <a:buBlip>
                <a:blip r:embed="rId3"/>
              </a:buBlip>
              <a:defRPr sz="2400">
                <a:solidFill>
                  <a:schemeClr val="tx1"/>
                </a:solidFill>
                <a:latin typeface="Arial" charset="0"/>
                <a:cs typeface="Times New Roman" pitchFamily="18" charset="0"/>
              </a:defRPr>
            </a:lvl3pPr>
            <a:lvl4pPr marL="1600200" indent="-228600">
              <a:spcBef>
                <a:spcPct val="20000"/>
              </a:spcBef>
              <a:buBlip>
                <a:blip r:embed="rId3"/>
              </a:buBlip>
              <a:defRPr sz="2000">
                <a:solidFill>
                  <a:schemeClr val="tx1"/>
                </a:solidFill>
                <a:latin typeface="Arial" charset="0"/>
                <a:cs typeface="Times New Roman" pitchFamily="18" charset="0"/>
              </a:defRPr>
            </a:lvl4pPr>
            <a:lvl5pPr marL="2057400" indent="-228600">
              <a:spcBef>
                <a:spcPct val="20000"/>
              </a:spcBef>
              <a:buBlip>
                <a:blip r:embed="rId3"/>
              </a:buBlip>
              <a:defRPr sz="2000">
                <a:solidFill>
                  <a:schemeClr val="tx1"/>
                </a:solidFill>
                <a:latin typeface="Arial" charset="0"/>
                <a:cs typeface="Times New Roman" pitchFamily="18" charset="0"/>
              </a:defRPr>
            </a:lvl5pPr>
            <a:lvl6pPr marL="2514600" indent="-228600" eaLnBrk="0" fontAlgn="base" hangingPunct="0">
              <a:spcBef>
                <a:spcPct val="20000"/>
              </a:spcBef>
              <a:spcAft>
                <a:spcPct val="0"/>
              </a:spcAft>
              <a:buBlip>
                <a:blip r:embed="rId3"/>
              </a:buBlip>
              <a:defRPr sz="2000">
                <a:solidFill>
                  <a:schemeClr val="tx1"/>
                </a:solidFill>
                <a:latin typeface="Arial" charset="0"/>
                <a:cs typeface="Times New Roman" pitchFamily="18" charset="0"/>
              </a:defRPr>
            </a:lvl6pPr>
            <a:lvl7pPr marL="2971800" indent="-228600" eaLnBrk="0" fontAlgn="base" hangingPunct="0">
              <a:spcBef>
                <a:spcPct val="20000"/>
              </a:spcBef>
              <a:spcAft>
                <a:spcPct val="0"/>
              </a:spcAft>
              <a:buBlip>
                <a:blip r:embed="rId3"/>
              </a:buBlip>
              <a:defRPr sz="2000">
                <a:solidFill>
                  <a:schemeClr val="tx1"/>
                </a:solidFill>
                <a:latin typeface="Arial" charset="0"/>
                <a:cs typeface="Times New Roman" pitchFamily="18" charset="0"/>
              </a:defRPr>
            </a:lvl7pPr>
            <a:lvl8pPr marL="3429000" indent="-228600" eaLnBrk="0" fontAlgn="base" hangingPunct="0">
              <a:spcBef>
                <a:spcPct val="20000"/>
              </a:spcBef>
              <a:spcAft>
                <a:spcPct val="0"/>
              </a:spcAft>
              <a:buBlip>
                <a:blip r:embed="rId3"/>
              </a:buBlip>
              <a:defRPr sz="2000">
                <a:solidFill>
                  <a:schemeClr val="tx1"/>
                </a:solidFill>
                <a:latin typeface="Arial" charset="0"/>
                <a:cs typeface="Times New Roman" pitchFamily="18" charset="0"/>
              </a:defRPr>
            </a:lvl8pPr>
            <a:lvl9pPr marL="3886200" indent="-228600" eaLnBrk="0" fontAlgn="base" hangingPunct="0">
              <a:spcBef>
                <a:spcPct val="20000"/>
              </a:spcBef>
              <a:spcAft>
                <a:spcPct val="0"/>
              </a:spcAft>
              <a:buBlip>
                <a:blip r:embed="rId3"/>
              </a:buBlip>
              <a:defRPr sz="2000">
                <a:solidFill>
                  <a:schemeClr val="tx1"/>
                </a:solidFill>
                <a:latin typeface="Arial" charset="0"/>
                <a:cs typeface="Times New Roman" pitchFamily="18" charset="0"/>
              </a:defRPr>
            </a:lvl9pPr>
          </a:lstStyle>
          <a:p>
            <a:pPr algn="ctr" eaLnBrk="1" hangingPunct="1">
              <a:buFontTx/>
              <a:buNone/>
            </a:pPr>
            <a:r>
              <a:rPr lang="en-US" altLang="en-US" sz="3600" b="1" dirty="0" smtClean="0">
                <a:solidFill>
                  <a:srgbClr val="0052A0"/>
                </a:solidFill>
              </a:rPr>
              <a:t>HVALA!</a:t>
            </a:r>
            <a:endParaRPr lang="en-GB" altLang="en-US" sz="3600" b="1" dirty="0">
              <a:solidFill>
                <a:srgbClr val="0052A0"/>
              </a:solidFill>
            </a:endParaRPr>
          </a:p>
        </p:txBody>
      </p:sp>
      <p:sp>
        <p:nvSpPr>
          <p:cNvPr id="2" name="Date Placeholder 1"/>
          <p:cNvSpPr>
            <a:spLocks noGrp="1"/>
          </p:cNvSpPr>
          <p:nvPr>
            <p:ph type="dt" sz="half" idx="10"/>
          </p:nvPr>
        </p:nvSpPr>
        <p:spPr/>
        <p:txBody>
          <a:bodyPr/>
          <a:lstStyle/>
          <a:p>
            <a:r>
              <a:rPr lang="en-GB" dirty="0" smtClean="0"/>
              <a:t>02/03/2016</a:t>
            </a:r>
            <a:endParaRPr lang="en-GB" dirty="0"/>
          </a:p>
        </p:txBody>
      </p:sp>
      <p:sp>
        <p:nvSpPr>
          <p:cNvPr id="3" name="Footer Placeholder 2"/>
          <p:cNvSpPr>
            <a:spLocks noGrp="1"/>
          </p:cNvSpPr>
          <p:nvPr>
            <p:ph type="ftr" sz="quarter" idx="11"/>
          </p:nvPr>
        </p:nvSpPr>
        <p:spPr/>
        <p:txBody>
          <a:bodyPr/>
          <a:lstStyle/>
          <a:p>
            <a:r>
              <a:rPr lang="en-GB" smtClean="0"/>
              <a:t>European Investment Bank Group</a:t>
            </a:r>
            <a:endParaRPr lang="en-GB"/>
          </a:p>
        </p:txBody>
      </p:sp>
    </p:spTree>
    <p:extLst>
      <p:ext uri="{BB962C8B-B14F-4D97-AF65-F5344CB8AC3E}">
        <p14:creationId xmlns:p14="http://schemas.microsoft.com/office/powerpoint/2010/main" val="1805192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469000">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The EU bank</a:t>
            </a:r>
          </a:p>
        </p:txBody>
      </p:sp>
      <p:sp>
        <p:nvSpPr>
          <p:cNvPr id="3" name="Date Placeholder 2"/>
          <p:cNvSpPr>
            <a:spLocks noGrp="1"/>
          </p:cNvSpPr>
          <p:nvPr>
            <p:ph type="dt" sz="half" idx="10"/>
          </p:nvPr>
        </p:nvSpPr>
        <p:spPr/>
        <p:txBody>
          <a:bodyPr/>
          <a:lstStyle/>
          <a:p>
            <a:r>
              <a:rPr lang="en-GB" smtClean="0"/>
              <a:t>02/03/2016</a:t>
            </a:r>
            <a:endParaRPr lang="en-GB" dirty="0"/>
          </a:p>
        </p:txBody>
      </p:sp>
      <p:sp>
        <p:nvSpPr>
          <p:cNvPr id="4" name="Footer Placeholder 3"/>
          <p:cNvSpPr>
            <a:spLocks noGrp="1"/>
          </p:cNvSpPr>
          <p:nvPr>
            <p:ph type="ftr" sz="quarter" idx="11"/>
          </p:nvPr>
        </p:nvSpPr>
        <p:spPr/>
        <p:txBody>
          <a:bodyPr/>
          <a:lstStyle/>
          <a:p>
            <a:r>
              <a:rPr lang="en-GB" smtClean="0"/>
              <a:t>European Investment Bank Group</a:t>
            </a:r>
            <a:endParaRPr lang="en-GB" dirty="0"/>
          </a:p>
        </p:txBody>
      </p:sp>
      <p:sp>
        <p:nvSpPr>
          <p:cNvPr id="5" name="Slide Number Placeholder 4"/>
          <p:cNvSpPr>
            <a:spLocks noGrp="1"/>
          </p:cNvSpPr>
          <p:nvPr>
            <p:ph type="sldNum" sz="quarter" idx="12"/>
          </p:nvPr>
        </p:nvSpPr>
        <p:spPr/>
        <p:txBody>
          <a:bodyPr/>
          <a:lstStyle/>
          <a:p>
            <a:fld id="{FD0A51CA-4611-42BC-8C78-05A9D4A054CC}" type="slidenum">
              <a:rPr lang="en-GB" smtClean="0"/>
              <a:pPr/>
              <a:t>3</a:t>
            </a:fld>
            <a:endParaRPr lang="en-GB" dirty="0"/>
          </a:p>
        </p:txBody>
      </p:sp>
      <p:pic>
        <p:nvPicPr>
          <p:cNvPr id="9" name="Picture Placeholder 8"/>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4580" r="14580"/>
          <a:stretch>
            <a:fillRect/>
          </a:stretch>
        </p:blipFill>
        <p:spPr/>
      </p:pic>
      <p:sp>
        <p:nvSpPr>
          <p:cNvPr id="8" name="Text Placeholder 7"/>
          <p:cNvSpPr>
            <a:spLocks noGrp="1"/>
          </p:cNvSpPr>
          <p:nvPr>
            <p:ph type="body" sz="quarter" idx="15"/>
          </p:nvPr>
        </p:nvSpPr>
        <p:spPr>
          <a:noFill/>
        </p:spPr>
        <p:txBody>
          <a:bodyPr anchor="ctr"/>
          <a:lstStyle/>
          <a:p>
            <a:pPr algn="ctr"/>
            <a:r>
              <a:rPr lang="en-GB" dirty="0">
                <a:solidFill>
                  <a:schemeClr val="tx2"/>
                </a:solidFill>
              </a:rPr>
              <a:t>Investing in Europe’s </a:t>
            </a:r>
            <a:r>
              <a:rPr lang="en-GB" dirty="0" smtClean="0">
                <a:solidFill>
                  <a:schemeClr val="tx2"/>
                </a:solidFill>
              </a:rPr>
              <a:t>growth</a:t>
            </a:r>
            <a:endParaRPr lang="en-GB" dirty="0">
              <a:solidFill>
                <a:schemeClr val="tx2"/>
              </a:solidFill>
            </a:endParaRPr>
          </a:p>
        </p:txBody>
      </p:sp>
      <p:sp>
        <p:nvSpPr>
          <p:cNvPr id="12" name="Content Placeholder 2"/>
          <p:cNvSpPr txBox="1">
            <a:spLocks/>
          </p:cNvSpPr>
          <p:nvPr/>
        </p:nvSpPr>
        <p:spPr>
          <a:xfrm>
            <a:off x="4608000" y="1270800"/>
            <a:ext cx="4284000" cy="4032000"/>
          </a:xfrm>
          <a:prstGeom prst="rect">
            <a:avLst/>
          </a:prstGeom>
        </p:spPr>
        <p:txBody>
          <a:bodyPr anchor="ctr"/>
          <a:lstStyle>
            <a:lvl1pPr marL="342900" indent="-342900" algn="l" defTabSz="914400" rtl="0" eaLnBrk="1" latinLnBrk="0" hangingPunct="1">
              <a:spcBef>
                <a:spcPct val="20000"/>
              </a:spcBef>
              <a:buClr>
                <a:schemeClr val="accent4"/>
              </a:buClr>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2000" kern="1200">
                <a:solidFill>
                  <a:schemeClr val="bg1">
                    <a:lumMod val="50000"/>
                  </a:schemeClr>
                </a:solidFill>
                <a:latin typeface="+mn-lt"/>
                <a:ea typeface="+mn-ea"/>
                <a:cs typeface="+mn-cs"/>
              </a:defRPr>
            </a:lvl4pPr>
            <a:lvl5pPr marL="1828800" indent="0" algn="l" defTabSz="914400" rtl="0" eaLnBrk="1" latinLnBrk="0" hangingPunct="1">
              <a:spcBef>
                <a:spcPct val="20000"/>
              </a:spcBef>
              <a:buClr>
                <a:schemeClr val="tx2"/>
              </a:buClr>
              <a:buFont typeface="Arial" pitchFamily="34" charset="0"/>
              <a:buNone/>
              <a:defRPr sz="20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Natural financing partner for the EU institutions since 1958</a:t>
            </a:r>
          </a:p>
          <a:p>
            <a:r>
              <a:rPr lang="en-US" dirty="0"/>
              <a:t>Around 90% of lending is within the EU</a:t>
            </a:r>
          </a:p>
          <a:p>
            <a:r>
              <a:rPr lang="en-US" dirty="0"/>
              <a:t>Shareholders: 28 EU Member States</a:t>
            </a:r>
          </a:p>
          <a:p>
            <a:endParaRPr lang="en-GB" dirty="0"/>
          </a:p>
        </p:txBody>
      </p:sp>
    </p:spTree>
    <p:extLst>
      <p:ext uri="{BB962C8B-B14F-4D97-AF65-F5344CB8AC3E}">
        <p14:creationId xmlns:p14="http://schemas.microsoft.com/office/powerpoint/2010/main" val="10165356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EIB at a glance</a:t>
            </a:r>
            <a:endParaRPr lang="en-GB" dirty="0"/>
          </a:p>
        </p:txBody>
      </p:sp>
      <p:sp>
        <p:nvSpPr>
          <p:cNvPr id="3" name="Content Placeholder 2"/>
          <p:cNvSpPr>
            <a:spLocks noGrp="1"/>
          </p:cNvSpPr>
          <p:nvPr>
            <p:ph idx="1"/>
          </p:nvPr>
        </p:nvSpPr>
        <p:spPr/>
        <p:txBody>
          <a:bodyPr>
            <a:normAutofit lnSpcReduction="10000"/>
          </a:bodyPr>
          <a:lstStyle/>
          <a:p>
            <a:r>
              <a:rPr lang="en-US" dirty="0">
                <a:solidFill>
                  <a:schemeClr val="accent4"/>
                </a:solidFill>
              </a:rPr>
              <a:t>Largest multilateral lender and borrower in the world</a:t>
            </a:r>
          </a:p>
          <a:p>
            <a:pPr lvl="1"/>
            <a:r>
              <a:rPr lang="en-US" dirty="0"/>
              <a:t>Raise our funds on the international capital markets</a:t>
            </a:r>
          </a:p>
          <a:p>
            <a:pPr lvl="1"/>
            <a:r>
              <a:rPr lang="en-US" dirty="0"/>
              <a:t>Pass on </a:t>
            </a:r>
            <a:r>
              <a:rPr lang="en-US" dirty="0" err="1"/>
              <a:t>favourable</a:t>
            </a:r>
            <a:r>
              <a:rPr lang="en-US" dirty="0"/>
              <a:t> borrowing conditions to clients</a:t>
            </a:r>
          </a:p>
          <a:p>
            <a:r>
              <a:rPr lang="en-US" dirty="0">
                <a:solidFill>
                  <a:schemeClr val="accent4"/>
                </a:solidFill>
              </a:rPr>
              <a:t>Some </a:t>
            </a:r>
            <a:r>
              <a:rPr lang="en-US" dirty="0" smtClean="0">
                <a:solidFill>
                  <a:schemeClr val="accent4"/>
                </a:solidFill>
              </a:rPr>
              <a:t>450 </a:t>
            </a:r>
            <a:r>
              <a:rPr lang="en-US" dirty="0">
                <a:solidFill>
                  <a:schemeClr val="accent4"/>
                </a:solidFill>
              </a:rPr>
              <a:t>projects each year in over 160 countries</a:t>
            </a:r>
          </a:p>
          <a:p>
            <a:endParaRPr lang="en-US" dirty="0"/>
          </a:p>
          <a:p>
            <a:r>
              <a:rPr lang="en-US" dirty="0">
                <a:solidFill>
                  <a:schemeClr val="tx2"/>
                </a:solidFill>
              </a:rPr>
              <a:t>Headquartered in Luxembourg and </a:t>
            </a:r>
            <a:r>
              <a:rPr lang="en-US" dirty="0" smtClean="0">
                <a:solidFill>
                  <a:schemeClr val="tx2"/>
                </a:solidFill>
              </a:rPr>
              <a:t>33 </a:t>
            </a:r>
            <a:r>
              <a:rPr lang="en-US" dirty="0">
                <a:solidFill>
                  <a:schemeClr val="tx2"/>
                </a:solidFill>
              </a:rPr>
              <a:t>local offices</a:t>
            </a:r>
          </a:p>
          <a:p>
            <a:r>
              <a:rPr lang="en-US" dirty="0">
                <a:solidFill>
                  <a:schemeClr val="tx2"/>
                </a:solidFill>
              </a:rPr>
              <a:t>Around 2 </a:t>
            </a:r>
            <a:r>
              <a:rPr lang="en-US" dirty="0" smtClean="0">
                <a:solidFill>
                  <a:schemeClr val="tx2"/>
                </a:solidFill>
              </a:rPr>
              <a:t>900 </a:t>
            </a:r>
            <a:r>
              <a:rPr lang="en-US" dirty="0">
                <a:solidFill>
                  <a:schemeClr val="tx2"/>
                </a:solidFill>
              </a:rPr>
              <a:t>staff:</a:t>
            </a:r>
          </a:p>
          <a:p>
            <a:pPr lvl="1"/>
            <a:r>
              <a:rPr lang="en-US" dirty="0"/>
              <a:t>Not only finance professionals, but also engineers, sector economists and socio-environmental experts</a:t>
            </a:r>
          </a:p>
          <a:p>
            <a:pPr lvl="1"/>
            <a:r>
              <a:rPr lang="en-US" dirty="0"/>
              <a:t>More than 50 years of experience in financing </a:t>
            </a:r>
            <a:r>
              <a:rPr lang="en-US" dirty="0" smtClean="0"/>
              <a:t>projects</a:t>
            </a:r>
            <a:endParaRPr lang="en-US" dirty="0"/>
          </a:p>
        </p:txBody>
      </p:sp>
      <p:sp>
        <p:nvSpPr>
          <p:cNvPr id="4" name="Date Placeholder 3"/>
          <p:cNvSpPr>
            <a:spLocks noGrp="1"/>
          </p:cNvSpPr>
          <p:nvPr>
            <p:ph type="dt" sz="half" idx="10"/>
          </p:nvPr>
        </p:nvSpPr>
        <p:spPr/>
        <p:txBody>
          <a:bodyPr/>
          <a:lstStyle/>
          <a:p>
            <a:r>
              <a:rPr lang="en-GB" smtClean="0"/>
              <a:t>02/03/2016</a:t>
            </a:r>
            <a:endParaRPr lang="en-GB" dirty="0"/>
          </a:p>
        </p:txBody>
      </p:sp>
      <p:sp>
        <p:nvSpPr>
          <p:cNvPr id="5" name="Footer Placeholder 4"/>
          <p:cNvSpPr>
            <a:spLocks noGrp="1"/>
          </p:cNvSpPr>
          <p:nvPr>
            <p:ph type="ftr" sz="quarter" idx="11"/>
          </p:nvPr>
        </p:nvSpPr>
        <p:spPr/>
        <p:txBody>
          <a:bodyPr/>
          <a:lstStyle/>
          <a:p>
            <a:r>
              <a:rPr lang="en-GB" dirty="0" smtClean="0"/>
              <a:t>European Investment Bank Group</a:t>
            </a:r>
            <a:endParaRPr lang="en-GB" dirty="0"/>
          </a:p>
        </p:txBody>
      </p:sp>
      <p:sp>
        <p:nvSpPr>
          <p:cNvPr id="6" name="Slide Number Placeholder 5"/>
          <p:cNvSpPr>
            <a:spLocks noGrp="1"/>
          </p:cNvSpPr>
          <p:nvPr>
            <p:ph type="sldNum" sz="quarter" idx="12"/>
          </p:nvPr>
        </p:nvSpPr>
        <p:spPr/>
        <p:txBody>
          <a:bodyPr/>
          <a:lstStyle/>
          <a:p>
            <a:fld id="{FD0A51CA-4611-42BC-8C78-05A9D4A054CC}" type="slidenum">
              <a:rPr lang="en-GB" smtClean="0"/>
              <a:pPr/>
              <a:t>4</a:t>
            </a:fld>
            <a:endParaRPr lang="en-GB"/>
          </a:p>
        </p:txBody>
      </p:sp>
    </p:spTree>
    <p:extLst>
      <p:ext uri="{BB962C8B-B14F-4D97-AF65-F5344CB8AC3E}">
        <p14:creationId xmlns:p14="http://schemas.microsoft.com/office/powerpoint/2010/main" val="18118828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EIB Group track </a:t>
            </a:r>
            <a:r>
              <a:rPr lang="en-US" dirty="0" smtClean="0"/>
              <a:t>record: </a:t>
            </a:r>
            <a:br>
              <a:rPr lang="en-US" dirty="0" smtClean="0"/>
            </a:br>
            <a:r>
              <a:rPr lang="en-US" sz="2400" dirty="0" smtClean="0"/>
              <a:t>over EUR </a:t>
            </a:r>
            <a:r>
              <a:rPr lang="en-US" sz="2400" dirty="0"/>
              <a:t>500bn lent since 2008</a:t>
            </a:r>
            <a:endParaRPr lang="en-GB" sz="2400" dirty="0"/>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2349" y="1284407"/>
            <a:ext cx="8639301" cy="4857512"/>
          </a:xfrm>
        </p:spPr>
      </p:pic>
      <p:sp>
        <p:nvSpPr>
          <p:cNvPr id="4" name="Date Placeholder 3"/>
          <p:cNvSpPr>
            <a:spLocks noGrp="1"/>
          </p:cNvSpPr>
          <p:nvPr>
            <p:ph type="dt" sz="half" idx="10"/>
          </p:nvPr>
        </p:nvSpPr>
        <p:spPr/>
        <p:txBody>
          <a:bodyPr/>
          <a:lstStyle/>
          <a:p>
            <a:r>
              <a:rPr lang="en-GB" smtClean="0"/>
              <a:t>02/03/2016</a:t>
            </a:r>
            <a:endParaRPr lang="en-GB" dirty="0"/>
          </a:p>
        </p:txBody>
      </p:sp>
      <p:sp>
        <p:nvSpPr>
          <p:cNvPr id="5" name="Footer Placeholder 4"/>
          <p:cNvSpPr>
            <a:spLocks noGrp="1"/>
          </p:cNvSpPr>
          <p:nvPr>
            <p:ph type="ftr" sz="quarter" idx="11"/>
          </p:nvPr>
        </p:nvSpPr>
        <p:spPr/>
        <p:txBody>
          <a:bodyPr/>
          <a:lstStyle/>
          <a:p>
            <a:r>
              <a:rPr lang="en-GB" smtClean="0"/>
              <a:t>European Investment Bank Group</a:t>
            </a:r>
            <a:endParaRPr lang="en-GB" dirty="0"/>
          </a:p>
        </p:txBody>
      </p:sp>
      <p:sp>
        <p:nvSpPr>
          <p:cNvPr id="6" name="Slide Number Placeholder 5"/>
          <p:cNvSpPr>
            <a:spLocks noGrp="1"/>
          </p:cNvSpPr>
          <p:nvPr>
            <p:ph type="sldNum" sz="quarter" idx="12"/>
          </p:nvPr>
        </p:nvSpPr>
        <p:spPr/>
        <p:txBody>
          <a:bodyPr/>
          <a:lstStyle/>
          <a:p>
            <a:fld id="{FD0A51CA-4611-42BC-8C78-05A9D4A054CC}" type="slidenum">
              <a:rPr lang="en-GB" smtClean="0"/>
              <a:pPr/>
              <a:t>5</a:t>
            </a:fld>
            <a:endParaRPr lang="en-GB"/>
          </a:p>
        </p:txBody>
      </p:sp>
    </p:spTree>
    <p:extLst>
      <p:ext uri="{BB962C8B-B14F-4D97-AF65-F5344CB8AC3E}">
        <p14:creationId xmlns:p14="http://schemas.microsoft.com/office/powerpoint/2010/main" val="27662218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bg1">
                    <a:lumMod val="50000"/>
                  </a:schemeClr>
                </a:solidFill>
              </a:rPr>
              <a:t>We </a:t>
            </a:r>
            <a:r>
              <a:rPr lang="en-US" dirty="0">
                <a:solidFill>
                  <a:schemeClr val="bg1">
                    <a:lumMod val="50000"/>
                  </a:schemeClr>
                </a:solidFill>
              </a:rPr>
              <a:t>focus on our </a:t>
            </a:r>
            <a:r>
              <a:rPr lang="en-US" dirty="0" smtClean="0"/>
              <a:t>key priorities</a:t>
            </a:r>
            <a:endParaRPr lang="en-GB" dirty="0"/>
          </a:p>
        </p:txBody>
      </p:sp>
      <p:sp>
        <p:nvSpPr>
          <p:cNvPr id="3" name="Content Placeholder 2"/>
          <p:cNvSpPr>
            <a:spLocks noGrp="1"/>
          </p:cNvSpPr>
          <p:nvPr>
            <p:ph idx="1"/>
          </p:nvPr>
        </p:nvSpPr>
        <p:spPr/>
        <p:txBody>
          <a:bodyPr/>
          <a:lstStyle/>
          <a:p>
            <a:pPr marL="0" indent="0">
              <a:buNone/>
            </a:pPr>
            <a:r>
              <a:rPr lang="fr-BE" dirty="0">
                <a:solidFill>
                  <a:srgbClr val="FF00FF"/>
                </a:solidFill>
              </a:rPr>
              <a:t> </a:t>
            </a:r>
            <a:endParaRPr lang="en-GB" dirty="0"/>
          </a:p>
        </p:txBody>
      </p:sp>
      <p:sp>
        <p:nvSpPr>
          <p:cNvPr id="4" name="Date Placeholder 3"/>
          <p:cNvSpPr>
            <a:spLocks noGrp="1"/>
          </p:cNvSpPr>
          <p:nvPr>
            <p:ph type="dt" sz="half" idx="10"/>
          </p:nvPr>
        </p:nvSpPr>
        <p:spPr/>
        <p:txBody>
          <a:bodyPr/>
          <a:lstStyle/>
          <a:p>
            <a:r>
              <a:rPr lang="en-GB" smtClean="0"/>
              <a:t>02/03/2016</a:t>
            </a:r>
            <a:endParaRPr lang="en-GB" dirty="0"/>
          </a:p>
        </p:txBody>
      </p:sp>
      <p:sp>
        <p:nvSpPr>
          <p:cNvPr id="5" name="Footer Placeholder 4"/>
          <p:cNvSpPr>
            <a:spLocks noGrp="1"/>
          </p:cNvSpPr>
          <p:nvPr>
            <p:ph type="ftr" sz="quarter" idx="11"/>
          </p:nvPr>
        </p:nvSpPr>
        <p:spPr/>
        <p:txBody>
          <a:bodyPr/>
          <a:lstStyle/>
          <a:p>
            <a:r>
              <a:rPr lang="en-GB" smtClean="0"/>
              <a:t>European Investment Bank Group</a:t>
            </a:r>
            <a:endParaRPr lang="en-GB" dirty="0"/>
          </a:p>
        </p:txBody>
      </p:sp>
      <p:sp>
        <p:nvSpPr>
          <p:cNvPr id="6" name="Slide Number Placeholder 5"/>
          <p:cNvSpPr>
            <a:spLocks noGrp="1"/>
          </p:cNvSpPr>
          <p:nvPr>
            <p:ph type="sldNum" sz="quarter" idx="12"/>
          </p:nvPr>
        </p:nvSpPr>
        <p:spPr/>
        <p:txBody>
          <a:bodyPr/>
          <a:lstStyle/>
          <a:p>
            <a:fld id="{FD0A51CA-4611-42BC-8C78-05A9D4A054CC}" type="slidenum">
              <a:rPr lang="en-GB" smtClean="0"/>
              <a:pPr/>
              <a:t>6</a:t>
            </a:fld>
            <a:endParaRPr lang="en-GB"/>
          </a:p>
        </p:txBody>
      </p:sp>
      <p:sp>
        <p:nvSpPr>
          <p:cNvPr id="7" name="Ellipse 7"/>
          <p:cNvSpPr/>
          <p:nvPr/>
        </p:nvSpPr>
        <p:spPr>
          <a:xfrm>
            <a:off x="4750060" y="2084040"/>
            <a:ext cx="1802160" cy="1802160"/>
          </a:xfrm>
          <a:prstGeom prst="ellipse">
            <a:avLst/>
          </a:prstGeom>
          <a:solidFill>
            <a:srgbClr val="EC74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Ellipse 8"/>
          <p:cNvSpPr/>
          <p:nvPr/>
        </p:nvSpPr>
        <p:spPr>
          <a:xfrm>
            <a:off x="2589820" y="2084040"/>
            <a:ext cx="1802160" cy="1802160"/>
          </a:xfrm>
          <a:prstGeom prst="ellipse">
            <a:avLst/>
          </a:prstGeom>
          <a:solidFill>
            <a:srgbClr val="E534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Ellipse 9"/>
          <p:cNvSpPr/>
          <p:nvPr/>
        </p:nvSpPr>
        <p:spPr>
          <a:xfrm>
            <a:off x="429580" y="2084040"/>
            <a:ext cx="1802160" cy="1802160"/>
          </a:xfrm>
          <a:prstGeom prst="ellipse">
            <a:avLst/>
          </a:prstGeom>
          <a:solidFill>
            <a:srgbClr val="9FC2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Ellipse 10"/>
          <p:cNvSpPr/>
          <p:nvPr/>
        </p:nvSpPr>
        <p:spPr>
          <a:xfrm>
            <a:off x="6910300" y="2084040"/>
            <a:ext cx="1802160" cy="1802160"/>
          </a:xfrm>
          <a:prstGeom prst="ellipse">
            <a:avLst/>
          </a:prstGeom>
          <a:solidFill>
            <a:srgbClr val="3093BC"/>
          </a:solidFill>
          <a:ln>
            <a:solidFill>
              <a:srgbClr val="47B7E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ZoneTexte 12"/>
          <p:cNvSpPr txBox="1"/>
          <p:nvPr/>
        </p:nvSpPr>
        <p:spPr>
          <a:xfrm>
            <a:off x="461831" y="4122003"/>
            <a:ext cx="1697901" cy="830997"/>
          </a:xfrm>
          <a:prstGeom prst="rect">
            <a:avLst/>
          </a:prstGeom>
          <a:noFill/>
        </p:spPr>
        <p:txBody>
          <a:bodyPr wrap="none" rtlCol="0">
            <a:spAutoFit/>
          </a:bodyPr>
          <a:lstStyle/>
          <a:p>
            <a:pPr algn="ctr">
              <a:spcAft>
                <a:spcPts val="1200"/>
              </a:spcAft>
            </a:pPr>
            <a:r>
              <a:rPr lang="fr-FR" sz="1600" b="1" dirty="0" smtClean="0">
                <a:solidFill>
                  <a:srgbClr val="9FC204"/>
                </a:solidFill>
                <a:latin typeface="Arial"/>
                <a:cs typeface="Arial"/>
              </a:rPr>
              <a:t>ENVIRONMENT</a:t>
            </a:r>
          </a:p>
          <a:p>
            <a:pPr algn="ctr"/>
            <a:r>
              <a:rPr lang="fr-FR" sz="1500" b="1" dirty="0" smtClean="0">
                <a:solidFill>
                  <a:schemeClr val="tx2"/>
                </a:solidFill>
                <a:latin typeface="Arial"/>
                <a:cs typeface="Arial"/>
              </a:rPr>
              <a:t>EUR</a:t>
            </a:r>
            <a:r>
              <a:rPr lang="fr-FR" sz="1900" b="1" dirty="0" smtClean="0">
                <a:solidFill>
                  <a:schemeClr val="tx2"/>
                </a:solidFill>
                <a:latin typeface="Arial"/>
                <a:cs typeface="Arial"/>
              </a:rPr>
              <a:t> </a:t>
            </a:r>
            <a:r>
              <a:rPr lang="fr-FR" sz="2200" b="1" dirty="0" smtClean="0">
                <a:solidFill>
                  <a:schemeClr val="tx2"/>
                </a:solidFill>
                <a:latin typeface="Arial"/>
                <a:cs typeface="Arial"/>
              </a:rPr>
              <a:t>19.6bn</a:t>
            </a:r>
            <a:endParaRPr lang="fr-FR" sz="2200" b="1" dirty="0">
              <a:solidFill>
                <a:schemeClr val="tx2"/>
              </a:solidFill>
              <a:latin typeface="Arial"/>
              <a:cs typeface="Arial"/>
            </a:endParaRPr>
          </a:p>
        </p:txBody>
      </p:sp>
      <p:sp>
        <p:nvSpPr>
          <p:cNvPr id="12" name="ZoneTexte 21"/>
          <p:cNvSpPr txBox="1"/>
          <p:nvPr/>
        </p:nvSpPr>
        <p:spPr>
          <a:xfrm>
            <a:off x="2447764" y="4122003"/>
            <a:ext cx="2076810" cy="830997"/>
          </a:xfrm>
          <a:prstGeom prst="rect">
            <a:avLst/>
          </a:prstGeom>
          <a:noFill/>
        </p:spPr>
        <p:txBody>
          <a:bodyPr wrap="none" rtlCol="0">
            <a:spAutoFit/>
          </a:bodyPr>
          <a:lstStyle/>
          <a:p>
            <a:pPr algn="ctr">
              <a:spcAft>
                <a:spcPts val="1200"/>
              </a:spcAft>
            </a:pPr>
            <a:r>
              <a:rPr lang="fr-FR" sz="1600" b="1" dirty="0" smtClean="0">
                <a:solidFill>
                  <a:srgbClr val="E5344C"/>
                </a:solidFill>
                <a:latin typeface="Arial"/>
                <a:cs typeface="Arial"/>
              </a:rPr>
              <a:t>INFRASTRUCTURE</a:t>
            </a:r>
          </a:p>
          <a:p>
            <a:pPr algn="ctr"/>
            <a:r>
              <a:rPr lang="fr-FR" sz="1500" b="1" dirty="0" smtClean="0">
                <a:solidFill>
                  <a:schemeClr val="tx2"/>
                </a:solidFill>
                <a:latin typeface="Arial"/>
                <a:cs typeface="Arial"/>
              </a:rPr>
              <a:t>EUR </a:t>
            </a:r>
            <a:r>
              <a:rPr lang="fr-FR" sz="2200" b="1" dirty="0" smtClean="0">
                <a:solidFill>
                  <a:schemeClr val="tx2"/>
                </a:solidFill>
                <a:latin typeface="Arial"/>
                <a:cs typeface="Arial"/>
              </a:rPr>
              <a:t>18.9bn</a:t>
            </a:r>
            <a:endParaRPr lang="fr-FR" sz="2200" b="1" dirty="0">
              <a:solidFill>
                <a:schemeClr val="tx2"/>
              </a:solidFill>
              <a:latin typeface="Arial"/>
              <a:cs typeface="Arial"/>
            </a:endParaRPr>
          </a:p>
        </p:txBody>
      </p:sp>
      <p:sp>
        <p:nvSpPr>
          <p:cNvPr id="13" name="ZoneTexte 22"/>
          <p:cNvSpPr txBox="1"/>
          <p:nvPr/>
        </p:nvSpPr>
        <p:spPr>
          <a:xfrm>
            <a:off x="4896036" y="4122003"/>
            <a:ext cx="1538020" cy="830997"/>
          </a:xfrm>
          <a:prstGeom prst="rect">
            <a:avLst/>
          </a:prstGeom>
          <a:noFill/>
        </p:spPr>
        <p:txBody>
          <a:bodyPr wrap="none" rtlCol="0">
            <a:spAutoFit/>
          </a:bodyPr>
          <a:lstStyle/>
          <a:p>
            <a:pPr algn="ctr">
              <a:spcAft>
                <a:spcPts val="1200"/>
              </a:spcAft>
            </a:pPr>
            <a:r>
              <a:rPr lang="fr-FR" sz="1600" b="1" dirty="0" smtClean="0">
                <a:solidFill>
                  <a:srgbClr val="EC7404"/>
                </a:solidFill>
                <a:latin typeface="Arial"/>
                <a:cs typeface="Arial"/>
              </a:rPr>
              <a:t>INNOVATION</a:t>
            </a:r>
          </a:p>
          <a:p>
            <a:pPr algn="ctr"/>
            <a:r>
              <a:rPr lang="fr-FR" sz="1500" b="1" dirty="0" smtClean="0">
                <a:solidFill>
                  <a:schemeClr val="tx2"/>
                </a:solidFill>
                <a:latin typeface="Arial"/>
                <a:cs typeface="Arial"/>
              </a:rPr>
              <a:t>EUR </a:t>
            </a:r>
            <a:r>
              <a:rPr lang="fr-FR" sz="2200" b="1" dirty="0" smtClean="0">
                <a:solidFill>
                  <a:schemeClr val="tx2"/>
                </a:solidFill>
                <a:latin typeface="Arial"/>
                <a:cs typeface="Arial"/>
              </a:rPr>
              <a:t>18.7bn</a:t>
            </a:r>
            <a:endParaRPr lang="fr-FR" sz="2200" b="1" dirty="0">
              <a:solidFill>
                <a:schemeClr val="tx2"/>
              </a:solidFill>
              <a:latin typeface="Arial"/>
              <a:cs typeface="Arial"/>
            </a:endParaRPr>
          </a:p>
        </p:txBody>
      </p:sp>
      <p:sp>
        <p:nvSpPr>
          <p:cNvPr id="14" name="ZoneTexte 23"/>
          <p:cNvSpPr txBox="1"/>
          <p:nvPr/>
        </p:nvSpPr>
        <p:spPr>
          <a:xfrm>
            <a:off x="7056276" y="4122003"/>
            <a:ext cx="1538020" cy="830997"/>
          </a:xfrm>
          <a:prstGeom prst="rect">
            <a:avLst/>
          </a:prstGeom>
          <a:noFill/>
        </p:spPr>
        <p:txBody>
          <a:bodyPr wrap="none" rtlCol="0">
            <a:spAutoFit/>
          </a:bodyPr>
          <a:lstStyle/>
          <a:p>
            <a:pPr algn="ctr">
              <a:spcAft>
                <a:spcPts val="1200"/>
              </a:spcAft>
            </a:pPr>
            <a:r>
              <a:rPr lang="fr-FR" sz="1600" b="1" dirty="0" smtClean="0">
                <a:solidFill>
                  <a:srgbClr val="47B7E5"/>
                </a:solidFill>
                <a:latin typeface="Arial"/>
                <a:cs typeface="Arial"/>
              </a:rPr>
              <a:t>SME</a:t>
            </a:r>
          </a:p>
          <a:p>
            <a:pPr algn="ctr"/>
            <a:r>
              <a:rPr lang="fr-FR" sz="1500" b="1" dirty="0" smtClean="0">
                <a:solidFill>
                  <a:schemeClr val="tx2"/>
                </a:solidFill>
                <a:latin typeface="Arial"/>
                <a:cs typeface="Arial"/>
              </a:rPr>
              <a:t>EUR </a:t>
            </a:r>
            <a:r>
              <a:rPr lang="fr-FR" sz="2200" b="1" dirty="0" smtClean="0">
                <a:solidFill>
                  <a:schemeClr val="tx2"/>
                </a:solidFill>
                <a:latin typeface="Arial"/>
                <a:cs typeface="Arial"/>
              </a:rPr>
              <a:t>29.2bn</a:t>
            </a:r>
            <a:endParaRPr lang="fr-FR" sz="2200" b="1" dirty="0">
              <a:solidFill>
                <a:schemeClr val="tx2"/>
              </a:solidFill>
              <a:latin typeface="Arial"/>
              <a:cs typeface="Aria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580" y="2413090"/>
            <a:ext cx="1053823" cy="1087918"/>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3459" y="2413090"/>
            <a:ext cx="1098481" cy="1087918"/>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98107" y="2413089"/>
            <a:ext cx="714053" cy="1087919"/>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01504" y="2482984"/>
            <a:ext cx="1258928" cy="946016"/>
          </a:xfrm>
          <a:prstGeom prst="rect">
            <a:avLst/>
          </a:prstGeom>
        </p:spPr>
      </p:pic>
    </p:spTree>
    <p:extLst>
      <p:ext uri="{BB962C8B-B14F-4D97-AF65-F5344CB8AC3E}">
        <p14:creationId xmlns:p14="http://schemas.microsoft.com/office/powerpoint/2010/main" val="42949223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lumMod val="50000"/>
                  </a:schemeClr>
                </a:solidFill>
              </a:rPr>
              <a:t>W</a:t>
            </a:r>
            <a:r>
              <a:rPr lang="en-US" dirty="0" smtClean="0">
                <a:solidFill>
                  <a:schemeClr val="bg1">
                    <a:lumMod val="50000"/>
                  </a:schemeClr>
                </a:solidFill>
              </a:rPr>
              <a:t>e are the world’s largest</a:t>
            </a:r>
            <a:br>
              <a:rPr lang="en-US" dirty="0" smtClean="0">
                <a:solidFill>
                  <a:schemeClr val="bg1">
                    <a:lumMod val="50000"/>
                  </a:schemeClr>
                </a:solidFill>
              </a:rPr>
            </a:br>
            <a:r>
              <a:rPr lang="en-US" dirty="0" smtClean="0">
                <a:solidFill>
                  <a:schemeClr val="bg1">
                    <a:lumMod val="50000"/>
                  </a:schemeClr>
                </a:solidFill>
              </a:rPr>
              <a:t>provider of </a:t>
            </a:r>
            <a:r>
              <a:rPr lang="en-US" dirty="0" smtClean="0">
                <a:solidFill>
                  <a:srgbClr val="9FC204"/>
                </a:solidFill>
              </a:rPr>
              <a:t>climate</a:t>
            </a:r>
            <a:r>
              <a:rPr lang="en-US" dirty="0" smtClean="0">
                <a:solidFill>
                  <a:schemeClr val="bg1">
                    <a:lumMod val="50000"/>
                  </a:schemeClr>
                </a:solidFill>
              </a:rPr>
              <a:t> finance</a:t>
            </a:r>
            <a:endParaRPr lang="en-GB" dirty="0">
              <a:solidFill>
                <a:schemeClr val="bg1">
                  <a:lumMod val="50000"/>
                </a:schemeClr>
              </a:solidFill>
            </a:endParaRPr>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sp>
        <p:nvSpPr>
          <p:cNvPr id="4" name="Date Placeholder 3"/>
          <p:cNvSpPr>
            <a:spLocks noGrp="1"/>
          </p:cNvSpPr>
          <p:nvPr>
            <p:ph type="dt" sz="half" idx="10"/>
          </p:nvPr>
        </p:nvSpPr>
        <p:spPr/>
        <p:txBody>
          <a:bodyPr/>
          <a:lstStyle/>
          <a:p>
            <a:r>
              <a:rPr lang="en-GB" smtClean="0"/>
              <a:t>02/03/2016</a:t>
            </a:r>
            <a:endParaRPr lang="en-GB" dirty="0"/>
          </a:p>
        </p:txBody>
      </p:sp>
      <p:sp>
        <p:nvSpPr>
          <p:cNvPr id="5" name="Footer Placeholder 4"/>
          <p:cNvSpPr>
            <a:spLocks noGrp="1"/>
          </p:cNvSpPr>
          <p:nvPr>
            <p:ph type="ftr" sz="quarter" idx="11"/>
          </p:nvPr>
        </p:nvSpPr>
        <p:spPr/>
        <p:txBody>
          <a:bodyPr/>
          <a:lstStyle/>
          <a:p>
            <a:r>
              <a:rPr lang="en-GB" smtClean="0"/>
              <a:t>European Investment Bank Group</a:t>
            </a:r>
            <a:endParaRPr lang="en-GB" dirty="0"/>
          </a:p>
        </p:txBody>
      </p:sp>
      <p:sp>
        <p:nvSpPr>
          <p:cNvPr id="6" name="Slide Number Placeholder 5"/>
          <p:cNvSpPr>
            <a:spLocks noGrp="1"/>
          </p:cNvSpPr>
          <p:nvPr>
            <p:ph type="sldNum" sz="quarter" idx="12"/>
          </p:nvPr>
        </p:nvSpPr>
        <p:spPr/>
        <p:txBody>
          <a:bodyPr/>
          <a:lstStyle/>
          <a:p>
            <a:fld id="{FD0A51CA-4611-42BC-8C78-05A9D4A054CC}" type="slidenum">
              <a:rPr lang="en-GB" smtClean="0"/>
              <a:pPr/>
              <a:t>7</a:t>
            </a:fld>
            <a:endParaRPr lang="en-GB"/>
          </a:p>
        </p:txBody>
      </p:sp>
      <p:sp>
        <p:nvSpPr>
          <p:cNvPr id="7" name="TextBox 6"/>
          <p:cNvSpPr txBox="1"/>
          <p:nvPr/>
        </p:nvSpPr>
        <p:spPr>
          <a:xfrm>
            <a:off x="457201" y="3392996"/>
            <a:ext cx="2552702" cy="461665"/>
          </a:xfrm>
          <a:prstGeom prst="rect">
            <a:avLst/>
          </a:prstGeom>
          <a:noFill/>
        </p:spPr>
        <p:txBody>
          <a:bodyPr wrap="square" rtlCol="0">
            <a:spAutoFit/>
          </a:bodyPr>
          <a:lstStyle/>
          <a:p>
            <a:pPr algn="ctr"/>
            <a:r>
              <a:rPr lang="fr-FR" sz="2400" b="1" dirty="0" smtClean="0">
                <a:solidFill>
                  <a:srgbClr val="2F4E91"/>
                </a:solidFill>
                <a:latin typeface="Arial"/>
                <a:cs typeface="Arial"/>
              </a:rPr>
              <a:t>&gt;25% </a:t>
            </a:r>
            <a:r>
              <a:rPr lang="fr-FR" dirty="0" err="1" smtClean="0">
                <a:solidFill>
                  <a:srgbClr val="2F4E91"/>
                </a:solidFill>
                <a:latin typeface="Arial"/>
                <a:cs typeface="Arial"/>
              </a:rPr>
              <a:t>worldwide</a:t>
            </a:r>
            <a:endParaRPr lang="fr-FR" dirty="0">
              <a:solidFill>
                <a:srgbClr val="2F4E91"/>
              </a:solidFill>
              <a:latin typeface="Arial"/>
              <a:cs typeface="Arial"/>
            </a:endParaRPr>
          </a:p>
        </p:txBody>
      </p:sp>
      <p:sp>
        <p:nvSpPr>
          <p:cNvPr id="8" name="TextBox 7"/>
          <p:cNvSpPr txBox="1"/>
          <p:nvPr/>
        </p:nvSpPr>
        <p:spPr>
          <a:xfrm>
            <a:off x="6156176" y="3392996"/>
            <a:ext cx="2560810" cy="738664"/>
          </a:xfrm>
          <a:prstGeom prst="rect">
            <a:avLst/>
          </a:prstGeom>
          <a:noFill/>
        </p:spPr>
        <p:txBody>
          <a:bodyPr wrap="square" rtlCol="0">
            <a:spAutoFit/>
          </a:bodyPr>
          <a:lstStyle/>
          <a:p>
            <a:pPr algn="ctr"/>
            <a:r>
              <a:rPr lang="fr-FR" sz="2400" b="1" dirty="0" smtClean="0">
                <a:solidFill>
                  <a:srgbClr val="2F4E91"/>
                </a:solidFill>
                <a:latin typeface="Arial"/>
                <a:cs typeface="Arial"/>
              </a:rPr>
              <a:t>35% </a:t>
            </a:r>
            <a:r>
              <a:rPr lang="fr-FR" dirty="0" smtClean="0">
                <a:solidFill>
                  <a:srgbClr val="2F4E91"/>
                </a:solidFill>
                <a:latin typeface="Arial"/>
                <a:cs typeface="Arial"/>
              </a:rPr>
              <a:t>in </a:t>
            </a:r>
            <a:r>
              <a:rPr lang="fr-FR" dirty="0" err="1" smtClean="0">
                <a:solidFill>
                  <a:srgbClr val="2F4E91"/>
                </a:solidFill>
                <a:latin typeface="Arial"/>
                <a:cs typeface="Arial"/>
              </a:rPr>
              <a:t>world’s</a:t>
            </a:r>
            <a:endParaRPr lang="fr-FR" dirty="0" smtClean="0">
              <a:solidFill>
                <a:srgbClr val="2F4E91"/>
              </a:solidFill>
              <a:latin typeface="Arial"/>
              <a:cs typeface="Arial"/>
            </a:endParaRPr>
          </a:p>
          <a:p>
            <a:pPr algn="ctr"/>
            <a:r>
              <a:rPr lang="fr-FR" dirty="0" err="1" smtClean="0">
                <a:solidFill>
                  <a:srgbClr val="2F4E91"/>
                </a:solidFill>
                <a:latin typeface="Arial"/>
                <a:cs typeface="Arial"/>
              </a:rPr>
              <a:t>developing</a:t>
            </a:r>
            <a:r>
              <a:rPr lang="fr-FR" dirty="0" smtClean="0">
                <a:solidFill>
                  <a:srgbClr val="2F4E91"/>
                </a:solidFill>
                <a:latin typeface="Arial"/>
                <a:cs typeface="Arial"/>
              </a:rPr>
              <a:t> </a:t>
            </a:r>
            <a:r>
              <a:rPr lang="fr-FR" dirty="0" err="1" smtClean="0">
                <a:solidFill>
                  <a:srgbClr val="2F4E91"/>
                </a:solidFill>
                <a:latin typeface="Arial"/>
                <a:cs typeface="Arial"/>
              </a:rPr>
              <a:t>regions</a:t>
            </a:r>
            <a:endParaRPr lang="fr-FR" dirty="0">
              <a:solidFill>
                <a:srgbClr val="2F4E91"/>
              </a:solidFill>
              <a:latin typeface="Arial"/>
              <a:cs typeface="Arial"/>
            </a:endParaRPr>
          </a:p>
        </p:txBody>
      </p:sp>
      <p:graphicFrame>
        <p:nvGraphicFramePr>
          <p:cNvPr id="9" name="Chart 8"/>
          <p:cNvGraphicFramePr/>
          <p:nvPr>
            <p:extLst>
              <p:ext uri="{D42A27DB-BD31-4B8C-83A1-F6EECF244321}">
                <p14:modId xmlns:p14="http://schemas.microsoft.com/office/powerpoint/2010/main" val="1194089428"/>
              </p:ext>
            </p:extLst>
          </p:nvPr>
        </p:nvGraphicFramePr>
        <p:xfrm>
          <a:off x="457200" y="1371600"/>
          <a:ext cx="2438399" cy="23288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31"/>
          <p:cNvGraphicFramePr/>
          <p:nvPr>
            <p:extLst>
              <p:ext uri="{D42A27DB-BD31-4B8C-83A1-F6EECF244321}">
                <p14:modId xmlns:p14="http://schemas.microsoft.com/office/powerpoint/2010/main" val="2985885535"/>
              </p:ext>
            </p:extLst>
          </p:nvPr>
        </p:nvGraphicFramePr>
        <p:xfrm>
          <a:off x="6217381" y="1352729"/>
          <a:ext cx="2438399" cy="2328810"/>
        </p:xfrm>
        <a:graphic>
          <a:graphicData uri="http://schemas.openxmlformats.org/drawingml/2006/chart">
            <c:chart xmlns:c="http://schemas.openxmlformats.org/drawingml/2006/chart" xmlns:r="http://schemas.openxmlformats.org/officeDocument/2006/relationships" r:id="rId4"/>
          </a:graphicData>
        </a:graphic>
      </p:graphicFrame>
      <p:sp>
        <p:nvSpPr>
          <p:cNvPr id="15" name="Flèche vers le haut 27"/>
          <p:cNvSpPr/>
          <p:nvPr/>
        </p:nvSpPr>
        <p:spPr>
          <a:xfrm>
            <a:off x="838200" y="4419600"/>
            <a:ext cx="1600200" cy="622300"/>
          </a:xfrm>
          <a:prstGeom prst="upArrow">
            <a:avLst/>
          </a:prstGeom>
          <a:solidFill>
            <a:srgbClr val="9FC2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Flèche vers le haut 28"/>
          <p:cNvSpPr/>
          <p:nvPr/>
        </p:nvSpPr>
        <p:spPr>
          <a:xfrm>
            <a:off x="6261100" y="4203700"/>
            <a:ext cx="2438400" cy="1066800"/>
          </a:xfrm>
          <a:prstGeom prst="upArrow">
            <a:avLst/>
          </a:prstGeom>
          <a:solidFill>
            <a:srgbClr val="9FC2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Rectangle 16"/>
          <p:cNvSpPr/>
          <p:nvPr/>
        </p:nvSpPr>
        <p:spPr>
          <a:xfrm>
            <a:off x="431800" y="4724401"/>
            <a:ext cx="8285186" cy="1295399"/>
          </a:xfrm>
          <a:prstGeom prst="rect">
            <a:avLst/>
          </a:prstGeom>
          <a:solidFill>
            <a:srgbClr val="9FC204"/>
          </a:solidFill>
          <a:ln>
            <a:noFill/>
          </a:ln>
          <a:effectLst/>
        </p:spPr>
        <p:style>
          <a:lnRef idx="1">
            <a:schemeClr val="accent1"/>
          </a:lnRef>
          <a:fillRef idx="3">
            <a:schemeClr val="accent1"/>
          </a:fillRef>
          <a:effectRef idx="2">
            <a:schemeClr val="accent1"/>
          </a:effectRef>
          <a:fontRef idx="minor">
            <a:schemeClr val="lt1"/>
          </a:fontRef>
        </p:style>
        <p:txBody>
          <a:bodyPr lIns="216000" tIns="187200" rtlCol="0" anchor="t"/>
          <a:lstStyle/>
          <a:p>
            <a:pPr algn="ctr"/>
            <a:r>
              <a:rPr lang="fr-FR" sz="2200" dirty="0" err="1" smtClean="0">
                <a:latin typeface="Arial"/>
                <a:cs typeface="Arial"/>
              </a:rPr>
              <a:t>EIB’s</a:t>
            </a:r>
            <a:r>
              <a:rPr lang="fr-FR" sz="2200" dirty="0" smtClean="0">
                <a:latin typeface="Arial"/>
                <a:cs typeface="Arial"/>
              </a:rPr>
              <a:t> 2015 Climate </a:t>
            </a:r>
            <a:r>
              <a:rPr lang="fr-FR" sz="2200" dirty="0" err="1" smtClean="0">
                <a:latin typeface="Arial"/>
                <a:cs typeface="Arial"/>
              </a:rPr>
              <a:t>Strategy</a:t>
            </a:r>
            <a:endParaRPr lang="fr-FR" sz="2200" dirty="0" smtClean="0">
              <a:latin typeface="Arial"/>
              <a:cs typeface="Arial"/>
            </a:endParaRPr>
          </a:p>
          <a:p>
            <a:pPr algn="ctr"/>
            <a:r>
              <a:rPr lang="fr-FR" sz="2200" dirty="0" err="1" smtClean="0">
                <a:latin typeface="Arial"/>
                <a:cs typeface="Arial"/>
              </a:rPr>
              <a:t>We</a:t>
            </a:r>
            <a:r>
              <a:rPr lang="fr-FR" sz="2200" dirty="0" smtClean="0">
                <a:latin typeface="Arial"/>
                <a:cs typeface="Arial"/>
              </a:rPr>
              <a:t> are </a:t>
            </a:r>
            <a:r>
              <a:rPr lang="fr-FR" sz="2200" dirty="0" err="1" smtClean="0">
                <a:latin typeface="Arial"/>
                <a:cs typeface="Arial"/>
              </a:rPr>
              <a:t>increasing</a:t>
            </a:r>
            <a:r>
              <a:rPr lang="fr-FR" sz="2200" dirty="0" smtClean="0">
                <a:latin typeface="Arial"/>
                <a:cs typeface="Arial"/>
              </a:rPr>
              <a:t> </a:t>
            </a:r>
            <a:r>
              <a:rPr lang="fr-FR" sz="2200" dirty="0" err="1" smtClean="0">
                <a:latin typeface="Arial"/>
                <a:cs typeface="Arial"/>
              </a:rPr>
              <a:t>our</a:t>
            </a:r>
            <a:r>
              <a:rPr lang="fr-FR" sz="2200" dirty="0" smtClean="0">
                <a:latin typeface="Arial"/>
                <a:cs typeface="Arial"/>
              </a:rPr>
              <a:t> </a:t>
            </a:r>
            <a:r>
              <a:rPr lang="fr-FR" sz="2200" dirty="0" err="1" smtClean="0">
                <a:latin typeface="Arial"/>
                <a:cs typeface="Arial"/>
              </a:rPr>
              <a:t>climate</a:t>
            </a:r>
            <a:r>
              <a:rPr lang="fr-FR" sz="2200" dirty="0" smtClean="0">
                <a:latin typeface="Arial"/>
                <a:cs typeface="Arial"/>
              </a:rPr>
              <a:t> </a:t>
            </a:r>
            <a:r>
              <a:rPr lang="fr-FR" sz="2200" dirty="0" err="1" smtClean="0">
                <a:latin typeface="Arial"/>
                <a:cs typeface="Arial"/>
              </a:rPr>
              <a:t>commitment</a:t>
            </a:r>
            <a:r>
              <a:rPr lang="fr-FR" sz="2200" dirty="0" smtClean="0">
                <a:latin typeface="Arial"/>
                <a:cs typeface="Arial"/>
              </a:rPr>
              <a:t>:</a:t>
            </a:r>
          </a:p>
          <a:p>
            <a:pPr algn="ctr"/>
            <a:r>
              <a:rPr lang="fr-FR" sz="2800" b="1" dirty="0" smtClean="0">
                <a:latin typeface="Arial"/>
                <a:cs typeface="Arial"/>
              </a:rPr>
              <a:t>	USD 100bn </a:t>
            </a:r>
            <a:r>
              <a:rPr lang="fr-FR" dirty="0" smtClean="0">
                <a:latin typeface="Arial"/>
                <a:cs typeface="Arial"/>
              </a:rPr>
              <a:t>over </a:t>
            </a:r>
            <a:r>
              <a:rPr lang="fr-FR" dirty="0" err="1" smtClean="0">
                <a:latin typeface="Arial"/>
                <a:cs typeface="Arial"/>
              </a:rPr>
              <a:t>next</a:t>
            </a:r>
            <a:r>
              <a:rPr lang="fr-FR" dirty="0" smtClean="0">
                <a:latin typeface="Arial"/>
                <a:cs typeface="Arial"/>
              </a:rPr>
              <a:t> 5 </a:t>
            </a:r>
            <a:r>
              <a:rPr lang="fr-FR" dirty="0" err="1" smtClean="0">
                <a:latin typeface="Arial"/>
                <a:cs typeface="Arial"/>
              </a:rPr>
              <a:t>years</a:t>
            </a:r>
            <a:endParaRPr lang="fr-FR" dirty="0">
              <a:latin typeface="Arial"/>
              <a:cs typeface="Arial"/>
            </a:endParaRPr>
          </a:p>
        </p:txBody>
      </p:sp>
    </p:spTree>
    <p:extLst>
      <p:ext uri="{BB962C8B-B14F-4D97-AF65-F5344CB8AC3E}">
        <p14:creationId xmlns:p14="http://schemas.microsoft.com/office/powerpoint/2010/main" val="37583011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lumMod val="50000"/>
                  </a:schemeClr>
                </a:solidFill>
              </a:rPr>
              <a:t>We are the world’s </a:t>
            </a:r>
            <a:r>
              <a:rPr lang="en-US" dirty="0" smtClean="0">
                <a:solidFill>
                  <a:schemeClr val="bg1">
                    <a:lumMod val="50000"/>
                  </a:schemeClr>
                </a:solidFill>
              </a:rPr>
              <a:t>largest </a:t>
            </a:r>
            <a:r>
              <a:rPr lang="en-US" dirty="0" smtClean="0"/>
              <a:t>multilateral</a:t>
            </a:r>
            <a:r>
              <a:rPr lang="en-US" dirty="0" smtClean="0">
                <a:solidFill>
                  <a:schemeClr val="bg1">
                    <a:lumMod val="50000"/>
                  </a:schemeClr>
                </a:solidFill>
              </a:rPr>
              <a:t> </a:t>
            </a:r>
            <a:r>
              <a:rPr lang="en-US" dirty="0">
                <a:solidFill>
                  <a:schemeClr val="bg1">
                    <a:lumMod val="50000"/>
                  </a:schemeClr>
                </a:solidFill>
              </a:rPr>
              <a:t>financier</a:t>
            </a:r>
            <a:endParaRPr lang="en-GB" dirty="0">
              <a:solidFill>
                <a:schemeClr val="bg1">
                  <a:lumMod val="50000"/>
                </a:schemeClr>
              </a:solidFill>
            </a:endParaRPr>
          </a:p>
        </p:txBody>
      </p:sp>
      <p:sp>
        <p:nvSpPr>
          <p:cNvPr id="3" name="Content Placeholder 2"/>
          <p:cNvSpPr>
            <a:spLocks noGrp="1"/>
          </p:cNvSpPr>
          <p:nvPr>
            <p:ph idx="1"/>
          </p:nvPr>
        </p:nvSpPr>
        <p:spPr/>
        <p:txBody>
          <a:bodyPr/>
          <a:lstStyle/>
          <a:p>
            <a:pPr marL="0" indent="0">
              <a:buNone/>
            </a:pPr>
            <a:r>
              <a:rPr lang="fr-BE" dirty="0" smtClean="0"/>
              <a:t> </a:t>
            </a:r>
            <a:endParaRPr lang="en-GB" dirty="0"/>
          </a:p>
        </p:txBody>
      </p:sp>
      <p:sp>
        <p:nvSpPr>
          <p:cNvPr id="4" name="Date Placeholder 3"/>
          <p:cNvSpPr>
            <a:spLocks noGrp="1"/>
          </p:cNvSpPr>
          <p:nvPr>
            <p:ph type="dt" sz="half" idx="10"/>
          </p:nvPr>
        </p:nvSpPr>
        <p:spPr/>
        <p:txBody>
          <a:bodyPr/>
          <a:lstStyle/>
          <a:p>
            <a:r>
              <a:rPr lang="en-GB" smtClean="0"/>
              <a:t>02/03/2016</a:t>
            </a:r>
            <a:endParaRPr lang="en-GB" dirty="0"/>
          </a:p>
        </p:txBody>
      </p:sp>
      <p:sp>
        <p:nvSpPr>
          <p:cNvPr id="5" name="Footer Placeholder 4"/>
          <p:cNvSpPr>
            <a:spLocks noGrp="1"/>
          </p:cNvSpPr>
          <p:nvPr>
            <p:ph type="ftr" sz="quarter" idx="11"/>
          </p:nvPr>
        </p:nvSpPr>
        <p:spPr/>
        <p:txBody>
          <a:bodyPr/>
          <a:lstStyle/>
          <a:p>
            <a:r>
              <a:rPr lang="en-GB" smtClean="0"/>
              <a:t>European Investment Bank Group</a:t>
            </a:r>
            <a:endParaRPr lang="en-GB" dirty="0"/>
          </a:p>
        </p:txBody>
      </p:sp>
      <p:sp>
        <p:nvSpPr>
          <p:cNvPr id="6" name="Slide Number Placeholder 5"/>
          <p:cNvSpPr>
            <a:spLocks noGrp="1"/>
          </p:cNvSpPr>
          <p:nvPr>
            <p:ph type="sldNum" sz="quarter" idx="12"/>
          </p:nvPr>
        </p:nvSpPr>
        <p:spPr/>
        <p:txBody>
          <a:bodyPr/>
          <a:lstStyle/>
          <a:p>
            <a:fld id="{FD0A51CA-4611-42BC-8C78-05A9D4A054CC}" type="slidenum">
              <a:rPr lang="en-GB" smtClean="0"/>
              <a:pPr/>
              <a:t>8</a:t>
            </a:fld>
            <a:endParaRPr lang="en-GB"/>
          </a:p>
        </p:txBody>
      </p:sp>
      <p:sp>
        <p:nvSpPr>
          <p:cNvPr id="7" name="Oval 2"/>
          <p:cNvSpPr/>
          <p:nvPr/>
        </p:nvSpPr>
        <p:spPr>
          <a:xfrm>
            <a:off x="854086" y="2032286"/>
            <a:ext cx="2722223" cy="2791026"/>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smtClean="0">
                <a:latin typeface="Arial"/>
                <a:cs typeface="Arial"/>
              </a:rPr>
              <a:t>EIB in 2015:</a:t>
            </a:r>
          </a:p>
          <a:p>
            <a:pPr algn="ctr"/>
            <a:r>
              <a:rPr lang="en-US" sz="2000" b="1" dirty="0" smtClean="0">
                <a:latin typeface="Arial"/>
                <a:cs typeface="Arial"/>
              </a:rPr>
              <a:t>EUR </a:t>
            </a:r>
            <a:r>
              <a:rPr lang="en-US" sz="3200" b="1" dirty="0" smtClean="0">
                <a:latin typeface="Arial"/>
                <a:cs typeface="Arial"/>
              </a:rPr>
              <a:t>77.5bn</a:t>
            </a:r>
            <a:endParaRPr lang="en-GB" sz="3200" b="1" dirty="0">
              <a:latin typeface="Arial"/>
              <a:cs typeface="Arial"/>
            </a:endParaRPr>
          </a:p>
        </p:txBody>
      </p:sp>
      <p:sp>
        <p:nvSpPr>
          <p:cNvPr id="8" name="Oval 27"/>
          <p:cNvSpPr/>
          <p:nvPr/>
        </p:nvSpPr>
        <p:spPr>
          <a:xfrm>
            <a:off x="3316596" y="4428454"/>
            <a:ext cx="1510536" cy="1478200"/>
          </a:xfrm>
          <a:prstGeom prst="ellipse">
            <a:avLst/>
          </a:prstGeom>
          <a:solidFill>
            <a:srgbClr val="FFD616"/>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500" dirty="0" smtClean="0">
                <a:solidFill>
                  <a:schemeClr val="bg1">
                    <a:lumMod val="50000"/>
                  </a:schemeClr>
                </a:solidFill>
                <a:latin typeface="Arial"/>
                <a:cs typeface="Arial"/>
              </a:rPr>
              <a:t>EIF in 2015:</a:t>
            </a:r>
          </a:p>
          <a:p>
            <a:pPr algn="ctr"/>
            <a:r>
              <a:rPr lang="en-US" sz="1600" b="1" dirty="0" smtClean="0">
                <a:solidFill>
                  <a:schemeClr val="bg1">
                    <a:lumMod val="50000"/>
                  </a:schemeClr>
                </a:solidFill>
                <a:latin typeface="Arial"/>
                <a:cs typeface="Arial"/>
              </a:rPr>
              <a:t>EUR </a:t>
            </a:r>
            <a:r>
              <a:rPr lang="en-US" sz="2600" b="1" dirty="0" smtClean="0">
                <a:solidFill>
                  <a:schemeClr val="bg1">
                    <a:lumMod val="50000"/>
                  </a:schemeClr>
                </a:solidFill>
                <a:latin typeface="Arial"/>
                <a:cs typeface="Arial"/>
              </a:rPr>
              <a:t>7bn</a:t>
            </a:r>
            <a:endParaRPr lang="en-GB" sz="2600" b="1" dirty="0">
              <a:solidFill>
                <a:schemeClr val="bg1">
                  <a:lumMod val="50000"/>
                </a:schemeClr>
              </a:solidFill>
              <a:latin typeface="Arial"/>
              <a:cs typeface="Arial"/>
            </a:endParaRPr>
          </a:p>
        </p:txBody>
      </p:sp>
      <p:sp>
        <p:nvSpPr>
          <p:cNvPr id="9" name="Oval 28"/>
          <p:cNvSpPr/>
          <p:nvPr/>
        </p:nvSpPr>
        <p:spPr>
          <a:xfrm>
            <a:off x="5107683" y="1803400"/>
            <a:ext cx="3274317" cy="327079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smtClean="0">
                <a:latin typeface="Arial"/>
                <a:cs typeface="Arial"/>
              </a:rPr>
              <a:t>Record for the </a:t>
            </a:r>
          </a:p>
          <a:p>
            <a:pPr algn="ctr"/>
            <a:r>
              <a:rPr lang="en-US" dirty="0" smtClean="0">
                <a:latin typeface="Arial"/>
                <a:cs typeface="Arial"/>
              </a:rPr>
              <a:t>EIB Group:</a:t>
            </a:r>
          </a:p>
          <a:p>
            <a:pPr algn="ctr"/>
            <a:r>
              <a:rPr lang="en-US" sz="2700" b="1" dirty="0" smtClean="0">
                <a:latin typeface="Arial"/>
                <a:cs typeface="Arial"/>
              </a:rPr>
              <a:t>EUR </a:t>
            </a:r>
            <a:r>
              <a:rPr lang="en-US" sz="3700" b="1" dirty="0" smtClean="0">
                <a:latin typeface="Arial"/>
                <a:cs typeface="Arial"/>
              </a:rPr>
              <a:t>84.5bn</a:t>
            </a:r>
            <a:endParaRPr lang="en-GB" sz="3700" b="1" dirty="0">
              <a:latin typeface="Arial"/>
              <a:cs typeface="Arial"/>
            </a:endParaRPr>
          </a:p>
        </p:txBody>
      </p:sp>
      <p:cxnSp>
        <p:nvCxnSpPr>
          <p:cNvPr id="10" name="Straight Arrow Connector 4"/>
          <p:cNvCxnSpPr/>
          <p:nvPr/>
        </p:nvCxnSpPr>
        <p:spPr>
          <a:xfrm flipV="1">
            <a:off x="3774570" y="3378444"/>
            <a:ext cx="1197847" cy="12"/>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31"/>
          <p:cNvCxnSpPr/>
          <p:nvPr/>
        </p:nvCxnSpPr>
        <p:spPr>
          <a:xfrm flipV="1">
            <a:off x="4759585" y="4245970"/>
            <a:ext cx="449021" cy="346345"/>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69719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Our products</a:t>
            </a:r>
          </a:p>
        </p:txBody>
      </p:sp>
      <p:sp>
        <p:nvSpPr>
          <p:cNvPr id="3" name="Content Placeholder 2"/>
          <p:cNvSpPr>
            <a:spLocks noGrp="1"/>
          </p:cNvSpPr>
          <p:nvPr>
            <p:ph idx="1"/>
          </p:nvPr>
        </p:nvSpPr>
        <p:spPr>
          <a:ln>
            <a:noFill/>
          </a:ln>
        </p:spPr>
        <p:txBody>
          <a:bodyPr/>
          <a:lstStyle/>
          <a:p>
            <a:pPr marL="0" indent="0" algn="ctr">
              <a:buNone/>
            </a:pPr>
            <a:r>
              <a:rPr lang="en-GB" dirty="0">
                <a:solidFill>
                  <a:schemeClr val="tx2"/>
                </a:solidFill>
              </a:rPr>
              <a:t>We help catalyse investment</a:t>
            </a:r>
          </a:p>
          <a:p>
            <a:pPr marL="0" indent="0">
              <a:buNone/>
            </a:pPr>
            <a:endParaRPr lang="en-GB" dirty="0"/>
          </a:p>
        </p:txBody>
      </p:sp>
      <p:sp>
        <p:nvSpPr>
          <p:cNvPr id="4" name="Date Placeholder 3"/>
          <p:cNvSpPr>
            <a:spLocks noGrp="1"/>
          </p:cNvSpPr>
          <p:nvPr>
            <p:ph type="dt" sz="half" idx="10"/>
          </p:nvPr>
        </p:nvSpPr>
        <p:spPr/>
        <p:txBody>
          <a:bodyPr/>
          <a:lstStyle/>
          <a:p>
            <a:r>
              <a:rPr lang="en-GB" smtClean="0"/>
              <a:t>02/03/2016</a:t>
            </a:r>
            <a:endParaRPr lang="en-GB" dirty="0"/>
          </a:p>
        </p:txBody>
      </p:sp>
      <p:sp>
        <p:nvSpPr>
          <p:cNvPr id="5" name="Footer Placeholder 4"/>
          <p:cNvSpPr>
            <a:spLocks noGrp="1"/>
          </p:cNvSpPr>
          <p:nvPr>
            <p:ph type="ftr" sz="quarter" idx="11"/>
          </p:nvPr>
        </p:nvSpPr>
        <p:spPr/>
        <p:txBody>
          <a:bodyPr/>
          <a:lstStyle/>
          <a:p>
            <a:r>
              <a:rPr lang="en-GB" smtClean="0"/>
              <a:t>European Investment Bank Group</a:t>
            </a:r>
            <a:endParaRPr lang="en-GB" dirty="0"/>
          </a:p>
        </p:txBody>
      </p:sp>
      <p:sp>
        <p:nvSpPr>
          <p:cNvPr id="6" name="Slide Number Placeholder 5"/>
          <p:cNvSpPr>
            <a:spLocks noGrp="1"/>
          </p:cNvSpPr>
          <p:nvPr>
            <p:ph type="sldNum" sz="quarter" idx="12"/>
          </p:nvPr>
        </p:nvSpPr>
        <p:spPr/>
        <p:txBody>
          <a:bodyPr/>
          <a:lstStyle/>
          <a:p>
            <a:fld id="{FD0A51CA-4611-42BC-8C78-05A9D4A054CC}" type="slidenum">
              <a:rPr lang="en-GB" smtClean="0"/>
              <a:pPr/>
              <a:t>9</a:t>
            </a:fld>
            <a:endParaRPr lang="en-GB"/>
          </a:p>
        </p:txBody>
      </p:sp>
      <p:graphicFrame>
        <p:nvGraphicFramePr>
          <p:cNvPr id="7" name="Table 6"/>
          <p:cNvGraphicFramePr>
            <a:graphicFrameLocks noGrp="1"/>
          </p:cNvGraphicFramePr>
          <p:nvPr>
            <p:extLst>
              <p:ext uri="{D42A27DB-BD31-4B8C-83A1-F6EECF244321}">
                <p14:modId xmlns:p14="http://schemas.microsoft.com/office/powerpoint/2010/main" val="57558557"/>
              </p:ext>
            </p:extLst>
          </p:nvPr>
        </p:nvGraphicFramePr>
        <p:xfrm>
          <a:off x="251519" y="2276872"/>
          <a:ext cx="8640960" cy="3296920"/>
        </p:xfrm>
        <a:graphic>
          <a:graphicData uri="http://schemas.openxmlformats.org/drawingml/2006/table">
            <a:tbl>
              <a:tblPr firstRow="1" bandRow="1">
                <a:tableStyleId>{5C22544A-7EE6-4342-B048-85BDC9FD1C3A}</a:tableStyleId>
              </a:tblPr>
              <a:tblGrid>
                <a:gridCol w="2880320"/>
                <a:gridCol w="2880320"/>
                <a:gridCol w="2880320"/>
              </a:tblGrid>
              <a:tr h="370840">
                <a:tc>
                  <a:txBody>
                    <a:bodyPr/>
                    <a:lstStyle/>
                    <a:p>
                      <a:r>
                        <a:rPr lang="fr-BE" sz="2000" dirty="0" smtClean="0"/>
                        <a:t>LENDING</a:t>
                      </a:r>
                      <a:endParaRPr lang="en-GB" sz="2000" dirty="0"/>
                    </a:p>
                  </a:txBody>
                  <a:tcPr>
                    <a:solidFill>
                      <a:schemeClr val="accent4"/>
                    </a:solidFill>
                  </a:tcPr>
                </a:tc>
                <a:tc>
                  <a:txBody>
                    <a:bodyPr/>
                    <a:lstStyle/>
                    <a:p>
                      <a:r>
                        <a:rPr lang="fr-BE" sz="2000" dirty="0" smtClean="0"/>
                        <a:t>BLENDING</a:t>
                      </a:r>
                      <a:endParaRPr lang="en-GB" sz="2000" dirty="0"/>
                    </a:p>
                  </a:txBody>
                  <a:tcPr>
                    <a:solidFill>
                      <a:schemeClr val="accent4"/>
                    </a:solidFill>
                  </a:tcPr>
                </a:tc>
                <a:tc>
                  <a:txBody>
                    <a:bodyPr/>
                    <a:lstStyle/>
                    <a:p>
                      <a:r>
                        <a:rPr lang="fr-BE" sz="2000" dirty="0" smtClean="0"/>
                        <a:t>ADVISING</a:t>
                      </a:r>
                      <a:endParaRPr lang="en-GB" sz="2000" dirty="0"/>
                    </a:p>
                  </a:txBody>
                  <a:tcPr>
                    <a:solidFill>
                      <a:schemeClr val="accent4"/>
                    </a:solidFill>
                  </a:tcPr>
                </a:tc>
              </a:tr>
              <a:tr h="370840">
                <a:tc>
                  <a:txBody>
                    <a:bodyPr/>
                    <a:lstStyle/>
                    <a:p>
                      <a:r>
                        <a:rPr lang="en-US" sz="2000" dirty="0" smtClean="0"/>
                        <a:t>Loans</a:t>
                      </a:r>
                    </a:p>
                    <a:p>
                      <a:r>
                        <a:rPr lang="en-US" sz="2000" dirty="0" smtClean="0"/>
                        <a:t>	But also:</a:t>
                      </a:r>
                    </a:p>
                    <a:p>
                      <a:endParaRPr lang="en-US" sz="2000" dirty="0" smtClean="0"/>
                    </a:p>
                    <a:p>
                      <a:r>
                        <a:rPr lang="en-US" sz="2000" dirty="0" smtClean="0"/>
                        <a:t>Guarantees</a:t>
                      </a:r>
                    </a:p>
                    <a:p>
                      <a:r>
                        <a:rPr lang="en-US" sz="2000" dirty="0" smtClean="0"/>
                        <a:t>(trade financing)</a:t>
                      </a:r>
                    </a:p>
                    <a:p>
                      <a:endParaRPr lang="en-US" sz="2000" dirty="0" smtClean="0"/>
                    </a:p>
                    <a:p>
                      <a:r>
                        <a:rPr lang="en-US" sz="2000" dirty="0" smtClean="0"/>
                        <a:t>Equity participation</a:t>
                      </a:r>
                    </a:p>
                    <a:p>
                      <a:endParaRPr lang="en-GB" sz="2000" dirty="0"/>
                    </a:p>
                  </a:txBody>
                  <a:tcPr/>
                </a:tc>
                <a:tc>
                  <a:txBody>
                    <a:bodyPr/>
                    <a:lstStyle/>
                    <a:p>
                      <a:r>
                        <a:rPr lang="en-US" sz="2000" dirty="0" smtClean="0"/>
                        <a:t>Combining EIB finance with EU budget </a:t>
                      </a:r>
                    </a:p>
                    <a:p>
                      <a:r>
                        <a:rPr lang="en-US" sz="2000" dirty="0" smtClean="0"/>
                        <a:t>(Project Bond Initiative)</a:t>
                      </a:r>
                    </a:p>
                    <a:p>
                      <a:endParaRPr lang="en-US" sz="2000" dirty="0" smtClean="0"/>
                    </a:p>
                    <a:p>
                      <a:r>
                        <a:rPr lang="en-US" sz="2000" dirty="0" smtClean="0"/>
                        <a:t>Higher risk projects for innovation (</a:t>
                      </a:r>
                      <a:r>
                        <a:rPr lang="en-US" sz="2000" dirty="0" err="1" smtClean="0"/>
                        <a:t>InnovFin</a:t>
                      </a:r>
                      <a:r>
                        <a:rPr lang="en-US" sz="2000" dirty="0" smtClean="0"/>
                        <a:t>)</a:t>
                      </a:r>
                    </a:p>
                  </a:txBody>
                  <a:tcPr/>
                </a:tc>
                <a:tc>
                  <a:txBody>
                    <a:bodyPr/>
                    <a:lstStyle/>
                    <a:p>
                      <a:r>
                        <a:rPr lang="en-US" sz="2000" smtClean="0"/>
                        <a:t>Prepare, evaluate and support the implementation of projects </a:t>
                      </a:r>
                      <a:r>
                        <a:rPr lang="en-US" sz="2000" dirty="0" smtClean="0"/>
                        <a:t>(JASPERS)</a:t>
                      </a:r>
                    </a:p>
                    <a:p>
                      <a:endParaRPr lang="en-US" sz="2000" dirty="0" smtClean="0"/>
                    </a:p>
                    <a:p>
                      <a:r>
                        <a:rPr lang="en-US" sz="2000" dirty="0" smtClean="0"/>
                        <a:t>Support for public/private partnerships (EPEC)</a:t>
                      </a:r>
                    </a:p>
                  </a:txBody>
                  <a:tcPr/>
                </a:tc>
              </a:tr>
              <a:tr h="370840">
                <a:tc gridSpan="3">
                  <a:txBody>
                    <a:bodyPr/>
                    <a:lstStyle/>
                    <a:p>
                      <a:pPr algn="ctr"/>
                      <a:r>
                        <a:rPr lang="en-US" dirty="0" smtClean="0">
                          <a:solidFill>
                            <a:schemeClr val="bg1"/>
                          </a:solidFill>
                        </a:rPr>
                        <a:t>Attracting FUNDING for long-term growth</a:t>
                      </a:r>
                    </a:p>
                  </a:txBody>
                  <a:tcPr>
                    <a:solidFill>
                      <a:schemeClr val="tx2"/>
                    </a:solidFill>
                  </a:tcPr>
                </a:tc>
                <a:tc hMerge="1">
                  <a:txBody>
                    <a:bodyPr/>
                    <a:lstStyle/>
                    <a:p>
                      <a:endParaRPr lang="en-GB" dirty="0"/>
                    </a:p>
                  </a:txBody>
                  <a:tcPr/>
                </a:tc>
                <a:tc hMerge="1">
                  <a:txBody>
                    <a:bodyPr/>
                    <a:lstStyle/>
                    <a:p>
                      <a:endParaRPr lang="en-GB" dirty="0"/>
                    </a:p>
                  </a:txBody>
                  <a:tcPr/>
                </a:tc>
              </a:tr>
            </a:tbl>
          </a:graphicData>
        </a:graphic>
      </p:graphicFrame>
    </p:spTree>
    <p:extLst>
      <p:ext uri="{BB962C8B-B14F-4D97-AF65-F5344CB8AC3E}">
        <p14:creationId xmlns:p14="http://schemas.microsoft.com/office/powerpoint/2010/main" val="597624818"/>
      </p:ext>
    </p:extLst>
  </p:cSld>
  <p:clrMapOvr>
    <a:masterClrMapping/>
  </p:clrMapOvr>
  <p:timing>
    <p:tnLst>
      <p:par>
        <p:cTn id="1" dur="indefinite" restart="never" nodeType="tmRoot"/>
      </p:par>
    </p:tnLst>
  </p:timing>
</p:sld>
</file>

<file path=ppt/theme/theme1.xml><?xml version="1.0" encoding="utf-8"?>
<a:theme xmlns:a="http://schemas.openxmlformats.org/drawingml/2006/main" name="EIB Corporate Covers Theme">
  <a:themeElements>
    <a:clrScheme name="_EIB Corporate">
      <a:dk1>
        <a:sysClr val="windowText" lastClr="000000"/>
      </a:dk1>
      <a:lt1>
        <a:sysClr val="window" lastClr="FFFFFF"/>
      </a:lt1>
      <a:dk2>
        <a:srgbClr val="00529F"/>
      </a:dk2>
      <a:lt2>
        <a:srgbClr val="DEE1F0"/>
      </a:lt2>
      <a:accent1>
        <a:srgbClr val="597DB9"/>
      </a:accent1>
      <a:accent2>
        <a:srgbClr val="A5B2D8"/>
      </a:accent2>
      <a:accent3>
        <a:srgbClr val="DEE1F0"/>
      </a:accent3>
      <a:accent4>
        <a:srgbClr val="1BA77F"/>
      </a:accent4>
      <a:accent5>
        <a:srgbClr val="7AC2A5"/>
      </a:accent5>
      <a:accent6>
        <a:srgbClr val="BBDDCD"/>
      </a:accent6>
      <a:hlink>
        <a:srgbClr val="0000FF"/>
      </a:hlink>
      <a:folHlink>
        <a:srgbClr val="800080"/>
      </a:folHlink>
    </a:clrScheme>
    <a:fontScheme name="_EIB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IB Corporate Theme">
  <a:themeElements>
    <a:clrScheme name="_EIB Corporate">
      <a:dk1>
        <a:sysClr val="windowText" lastClr="000000"/>
      </a:dk1>
      <a:lt1>
        <a:sysClr val="window" lastClr="FFFFFF"/>
      </a:lt1>
      <a:dk2>
        <a:srgbClr val="00529F"/>
      </a:dk2>
      <a:lt2>
        <a:srgbClr val="DEE1F0"/>
      </a:lt2>
      <a:accent1>
        <a:srgbClr val="597DB9"/>
      </a:accent1>
      <a:accent2>
        <a:srgbClr val="A5B2D8"/>
      </a:accent2>
      <a:accent3>
        <a:srgbClr val="DEE1F0"/>
      </a:accent3>
      <a:accent4>
        <a:srgbClr val="1BA77F"/>
      </a:accent4>
      <a:accent5>
        <a:srgbClr val="7AC2A5"/>
      </a:accent5>
      <a:accent6>
        <a:srgbClr val="BBDDCD"/>
      </a:accent6>
      <a:hlink>
        <a:srgbClr val="0000FF"/>
      </a:hlink>
      <a:folHlink>
        <a:srgbClr val="800080"/>
      </a:folHlink>
    </a:clrScheme>
    <a:fontScheme name="_EIB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ulti-logos Covers Theme">
  <a:themeElements>
    <a:clrScheme name="_EIB Corporate">
      <a:dk1>
        <a:sysClr val="windowText" lastClr="000000"/>
      </a:dk1>
      <a:lt1>
        <a:sysClr val="window" lastClr="FFFFFF"/>
      </a:lt1>
      <a:dk2>
        <a:srgbClr val="00529F"/>
      </a:dk2>
      <a:lt2>
        <a:srgbClr val="DEE1F0"/>
      </a:lt2>
      <a:accent1>
        <a:srgbClr val="597DB9"/>
      </a:accent1>
      <a:accent2>
        <a:srgbClr val="A5B2D8"/>
      </a:accent2>
      <a:accent3>
        <a:srgbClr val="DEE1F0"/>
      </a:accent3>
      <a:accent4>
        <a:srgbClr val="1BA77F"/>
      </a:accent4>
      <a:accent5>
        <a:srgbClr val="7AC2A5"/>
      </a:accent5>
      <a:accent6>
        <a:srgbClr val="BBDDCD"/>
      </a:accent6>
      <a:hlink>
        <a:srgbClr val="0000FF"/>
      </a:hlink>
      <a:folHlink>
        <a:srgbClr val="800080"/>
      </a:folHlink>
    </a:clrScheme>
    <a:fontScheme name="_EIB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ulti-logos Theme">
  <a:themeElements>
    <a:clrScheme name="_EIB Corporate">
      <a:dk1>
        <a:sysClr val="windowText" lastClr="000000"/>
      </a:dk1>
      <a:lt1>
        <a:sysClr val="window" lastClr="FFFFFF"/>
      </a:lt1>
      <a:dk2>
        <a:srgbClr val="00529F"/>
      </a:dk2>
      <a:lt2>
        <a:srgbClr val="DEE1F0"/>
      </a:lt2>
      <a:accent1>
        <a:srgbClr val="597DB9"/>
      </a:accent1>
      <a:accent2>
        <a:srgbClr val="A5B2D8"/>
      </a:accent2>
      <a:accent3>
        <a:srgbClr val="DEE1F0"/>
      </a:accent3>
      <a:accent4>
        <a:srgbClr val="1BA77F"/>
      </a:accent4>
      <a:accent5>
        <a:srgbClr val="7AC2A5"/>
      </a:accent5>
      <a:accent6>
        <a:srgbClr val="BBDDCD"/>
      </a:accent6>
      <a:hlink>
        <a:srgbClr val="0000FF"/>
      </a:hlink>
      <a:folHlink>
        <a:srgbClr val="800080"/>
      </a:folHlink>
    </a:clrScheme>
    <a:fontScheme name="_EIB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1248</Words>
  <Application>Microsoft Office PowerPoint</Application>
  <PresentationFormat>On-screen Show (4:3)</PresentationFormat>
  <Paragraphs>257</Paragraphs>
  <Slides>21</Slides>
  <Notes>21</Notes>
  <HiddenSlides>0</HiddenSlides>
  <MMClips>0</MMClips>
  <ScaleCrop>false</ScaleCrop>
  <HeadingPairs>
    <vt:vector size="4" baseType="variant">
      <vt:variant>
        <vt:lpstr>Theme</vt:lpstr>
      </vt:variant>
      <vt:variant>
        <vt:i4>4</vt:i4>
      </vt:variant>
      <vt:variant>
        <vt:lpstr>Slide Titles</vt:lpstr>
      </vt:variant>
      <vt:variant>
        <vt:i4>21</vt:i4>
      </vt:variant>
    </vt:vector>
  </HeadingPairs>
  <TitlesOfParts>
    <vt:vector size="25" baseType="lpstr">
      <vt:lpstr>EIB Corporate Covers Theme</vt:lpstr>
      <vt:lpstr>EIB Corporate Theme</vt:lpstr>
      <vt:lpstr>Multi-logos Covers Theme</vt:lpstr>
      <vt:lpstr>Multi-logos Theme</vt:lpstr>
      <vt:lpstr>PowerPoint Presentation</vt:lpstr>
      <vt:lpstr>The EIB Group</vt:lpstr>
      <vt:lpstr>The EU bank</vt:lpstr>
      <vt:lpstr>The EIB at a glance</vt:lpstr>
      <vt:lpstr>EIB Group track record:  over EUR 500bn lent since 2008</vt:lpstr>
      <vt:lpstr>We focus on our key priorities</vt:lpstr>
      <vt:lpstr>We are the world’s largest provider of climate finance</vt:lpstr>
      <vt:lpstr>We are the world’s largest multilateral financier</vt:lpstr>
      <vt:lpstr>Our products</vt:lpstr>
      <vt:lpstr>EIB project cycle</vt:lpstr>
      <vt:lpstr>European Fund for Strategic Investments (EFSI)</vt:lpstr>
      <vt:lpstr>A responsible bank</vt:lpstr>
      <vt:lpstr>We are the world’s largest  supranational borrower</vt:lpstr>
      <vt:lpstr> </vt:lpstr>
      <vt:lpstr>The EIB tool kit/TA</vt:lpstr>
      <vt:lpstr>The EIB tool kit/TA</vt:lpstr>
      <vt:lpstr>The EIB tool kit/Standard products</vt:lpstr>
      <vt:lpstr>The EIB tool kit/PF4EE</vt:lpstr>
      <vt:lpstr>The EIB tool kit/PF4EE</vt:lpstr>
      <vt:lpstr>The EIB tool kit/PF4EE</vt:lpstr>
      <vt:lpstr>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EIB Corporate presentation 2015</dc:title>
  <dc:creator/>
  <cp:lastModifiedBy/>
  <cp:revision>1</cp:revision>
  <dcterms:created xsi:type="dcterms:W3CDTF">2013-11-26T18:39:22Z</dcterms:created>
  <dcterms:modified xsi:type="dcterms:W3CDTF">2016-03-01T11:03:46Z</dcterms:modified>
</cp:coreProperties>
</file>